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2"/>
  </p:notesMasterIdLst>
  <p:sldIdLst>
    <p:sldId id="258" r:id="rId2"/>
    <p:sldId id="281" r:id="rId3"/>
    <p:sldId id="271" r:id="rId4"/>
    <p:sldId id="263" r:id="rId5"/>
    <p:sldId id="266" r:id="rId6"/>
    <p:sldId id="267" r:id="rId7"/>
    <p:sldId id="268" r:id="rId8"/>
    <p:sldId id="269" r:id="rId9"/>
    <p:sldId id="264" r:id="rId10"/>
    <p:sldId id="265" r:id="rId11"/>
    <p:sldId id="272" r:id="rId12"/>
    <p:sldId id="279" r:id="rId13"/>
    <p:sldId id="273" r:id="rId14"/>
    <p:sldId id="274" r:id="rId15"/>
    <p:sldId id="275" r:id="rId16"/>
    <p:sldId id="276" r:id="rId17"/>
    <p:sldId id="277" r:id="rId18"/>
    <p:sldId id="278" r:id="rId19"/>
    <p:sldId id="270" r:id="rId20"/>
    <p:sldId id="259" r:id="rId21"/>
    <p:sldId id="260" r:id="rId22"/>
    <p:sldId id="283" r:id="rId23"/>
    <p:sldId id="284" r:id="rId24"/>
    <p:sldId id="261" r:id="rId25"/>
    <p:sldId id="262" r:id="rId26"/>
    <p:sldId id="257" r:id="rId27"/>
    <p:sldId id="280" r:id="rId28"/>
    <p:sldId id="285" r:id="rId29"/>
    <p:sldId id="282" r:id="rId30"/>
    <p:sldId id="256" r:id="rId31"/>
  </p:sldIdLst>
  <p:sldSz cx="9144000" cy="5715000" type="screen16x1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80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C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136"/>
    <p:restoredTop sz="86782"/>
  </p:normalViewPr>
  <p:slideViewPr>
    <p:cSldViewPr snapToGrid="0" snapToObjects="1">
      <p:cViewPr>
        <p:scale>
          <a:sx n="130" d="100"/>
          <a:sy n="130" d="100"/>
        </p:scale>
        <p:origin x="624" y="136"/>
      </p:cViewPr>
      <p:guideLst>
        <p:guide orient="horz" pos="180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notesMaster" Target="notesMasters/notesMaster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presProps" Target="presProps.xml"/><Relationship Id="rId34" Type="http://schemas.openxmlformats.org/officeDocument/2006/relationships/viewProps" Target="viewProps.xml"/><Relationship Id="rId35" Type="http://schemas.openxmlformats.org/officeDocument/2006/relationships/theme" Target="theme/theme1.xml"/><Relationship Id="rId36"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21DFDE9-353C-0845-AD83-281110483F36}" type="datetimeFigureOut">
              <a:rPr lang="en-US" smtClean="0"/>
              <a:t>4/16/17</a:t>
            </a:fld>
            <a:endParaRPr lang="en-US"/>
          </a:p>
        </p:txBody>
      </p:sp>
      <p:sp>
        <p:nvSpPr>
          <p:cNvPr id="4" name="Slide Image Placeholder 3"/>
          <p:cNvSpPr>
            <a:spLocks noGrp="1" noRot="1" noChangeAspect="1"/>
          </p:cNvSpPr>
          <p:nvPr>
            <p:ph type="sldImg" idx="2"/>
          </p:nvPr>
        </p:nvSpPr>
        <p:spPr>
          <a:xfrm>
            <a:off x="685800" y="685800"/>
            <a:ext cx="54864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07A501F-306F-FE47-9E84-132B511983A5}" type="slidenum">
              <a:rPr lang="en-US" smtClean="0"/>
              <a:t>‹#›</a:t>
            </a:fld>
            <a:endParaRPr lang="en-US"/>
          </a:p>
        </p:txBody>
      </p:sp>
    </p:spTree>
    <p:extLst>
      <p:ext uri="{BB962C8B-B14F-4D97-AF65-F5344CB8AC3E}">
        <p14:creationId xmlns:p14="http://schemas.microsoft.com/office/powerpoint/2010/main" val="4139410647"/>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变异检测一个算法</a:t>
            </a:r>
            <a:endParaRPr lang="en-US" dirty="0"/>
          </a:p>
        </p:txBody>
      </p:sp>
      <p:sp>
        <p:nvSpPr>
          <p:cNvPr id="4" name="Slide Number Placeholder 3"/>
          <p:cNvSpPr>
            <a:spLocks noGrp="1"/>
          </p:cNvSpPr>
          <p:nvPr>
            <p:ph type="sldNum" sz="quarter" idx="10"/>
          </p:nvPr>
        </p:nvSpPr>
        <p:spPr/>
        <p:txBody>
          <a:bodyPr/>
          <a:lstStyle/>
          <a:p>
            <a:fld id="{507A501F-306F-FE47-9E84-132B511983A5}" type="slidenum">
              <a:rPr lang="en-US" smtClean="0"/>
              <a:t>2</a:t>
            </a:fld>
            <a:endParaRPr lang="en-US"/>
          </a:p>
        </p:txBody>
      </p:sp>
    </p:spTree>
    <p:extLst>
      <p:ext uri="{BB962C8B-B14F-4D97-AF65-F5344CB8AC3E}">
        <p14:creationId xmlns:p14="http://schemas.microsoft.com/office/powerpoint/2010/main" val="12685705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smtClean="0"/>
              <a:t>不需要该部分</a:t>
            </a:r>
            <a:endParaRPr kumimoji="1" lang="zh-CN" altLang="en-US"/>
          </a:p>
        </p:txBody>
      </p:sp>
      <p:sp>
        <p:nvSpPr>
          <p:cNvPr id="4" name="幻灯片编号占位符 3"/>
          <p:cNvSpPr>
            <a:spLocks noGrp="1"/>
          </p:cNvSpPr>
          <p:nvPr>
            <p:ph type="sldNum" sz="quarter" idx="10"/>
          </p:nvPr>
        </p:nvSpPr>
        <p:spPr/>
        <p:txBody>
          <a:bodyPr/>
          <a:lstStyle/>
          <a:p>
            <a:fld id="{507A501F-306F-FE47-9E84-132B511983A5}" type="slidenum">
              <a:rPr lang="en-US" smtClean="0"/>
              <a:t>25</a:t>
            </a:fld>
            <a:endParaRPr lang="en-US"/>
          </a:p>
        </p:txBody>
      </p:sp>
    </p:spTree>
    <p:extLst>
      <p:ext uri="{BB962C8B-B14F-4D97-AF65-F5344CB8AC3E}">
        <p14:creationId xmlns:p14="http://schemas.microsoft.com/office/powerpoint/2010/main" val="2712657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zh-TW" altLang="en-US" dirty="0" smtClean="0"/>
              <a:t>这下面的</a:t>
            </a:r>
            <a:r>
              <a:rPr lang="zh-CN" altLang="en-US" dirty="0" smtClean="0"/>
              <a:t>这</a:t>
            </a:r>
            <a:r>
              <a:rPr lang="en-US" altLang="zh-TW" dirty="0" smtClean="0"/>
              <a:t>4</a:t>
            </a:r>
            <a:r>
              <a:rPr lang="zh-TW" altLang="en-US" dirty="0" smtClean="0"/>
              <a:t>条公式是计算出这个位点上的各个具体</a:t>
            </a:r>
            <a:r>
              <a:rPr lang="en-US" altLang="zh-TW" dirty="0" smtClean="0"/>
              <a:t>allele</a:t>
            </a:r>
            <a:r>
              <a:rPr lang="zh-TW" altLang="en-US" dirty="0" smtClean="0"/>
              <a:t>（</a:t>
            </a:r>
            <a:r>
              <a:rPr lang="en-US" altLang="zh-TW" dirty="0" smtClean="0"/>
              <a:t>A</a:t>
            </a:r>
            <a:r>
              <a:rPr lang="zh-TW" altLang="en-US" dirty="0" smtClean="0"/>
              <a:t>，</a:t>
            </a:r>
            <a:r>
              <a:rPr lang="en-US" altLang="zh-TW" dirty="0" smtClean="0"/>
              <a:t>T</a:t>
            </a:r>
            <a:r>
              <a:rPr lang="zh-TW" altLang="en-US" dirty="0" smtClean="0"/>
              <a:t>，</a:t>
            </a:r>
            <a:r>
              <a:rPr lang="en-US" altLang="zh-TW" dirty="0" smtClean="0"/>
              <a:t>C</a:t>
            </a:r>
            <a:r>
              <a:rPr lang="zh-TW" altLang="en-US" dirty="0" smtClean="0"/>
              <a:t>，</a:t>
            </a:r>
            <a:r>
              <a:rPr lang="en-US" altLang="zh-TW" dirty="0" smtClean="0"/>
              <a:t>G</a:t>
            </a:r>
            <a:r>
              <a:rPr lang="zh-TW" altLang="en-US" dirty="0" smtClean="0"/>
              <a:t>）的概率（也就是</a:t>
            </a:r>
            <a:r>
              <a:rPr lang="en-US" altLang="zh-TW" dirty="0" smtClean="0"/>
              <a:t>allele </a:t>
            </a:r>
            <a:r>
              <a:rPr lang="en-US" altLang="zh-TW" dirty="0" err="1" smtClean="0"/>
              <a:t>frequence</a:t>
            </a:r>
            <a:r>
              <a:rPr lang="zh-TW" altLang="en-US" dirty="0" smtClean="0"/>
              <a:t>）</a:t>
            </a:r>
            <a:endParaRPr lang="en-US" dirty="0" smtClean="0"/>
          </a:p>
        </p:txBody>
      </p:sp>
      <p:sp>
        <p:nvSpPr>
          <p:cNvPr id="4" name="Slide Number Placeholder 3"/>
          <p:cNvSpPr>
            <a:spLocks noGrp="1"/>
          </p:cNvSpPr>
          <p:nvPr>
            <p:ph type="sldNum" sz="quarter" idx="10"/>
          </p:nvPr>
        </p:nvSpPr>
        <p:spPr/>
        <p:txBody>
          <a:bodyPr/>
          <a:lstStyle/>
          <a:p>
            <a:fld id="{507A501F-306F-FE47-9E84-132B511983A5}" type="slidenum">
              <a:rPr lang="en-US" smtClean="0"/>
              <a:t>27</a:t>
            </a:fld>
            <a:endParaRPr lang="en-US"/>
          </a:p>
        </p:txBody>
      </p:sp>
    </p:spTree>
    <p:extLst>
      <p:ext uri="{BB962C8B-B14F-4D97-AF65-F5344CB8AC3E}">
        <p14:creationId xmlns:p14="http://schemas.microsoft.com/office/powerpoint/2010/main" val="38843479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数据的产出速度快于解读速度</a:t>
            </a:r>
            <a:endParaRPr lang="en-US" dirty="0"/>
          </a:p>
        </p:txBody>
      </p:sp>
      <p:sp>
        <p:nvSpPr>
          <p:cNvPr id="4" name="Slide Number Placeholder 3"/>
          <p:cNvSpPr>
            <a:spLocks noGrp="1"/>
          </p:cNvSpPr>
          <p:nvPr>
            <p:ph type="sldNum" sz="quarter" idx="10"/>
          </p:nvPr>
        </p:nvSpPr>
        <p:spPr/>
        <p:txBody>
          <a:bodyPr/>
          <a:lstStyle/>
          <a:p>
            <a:fld id="{507A501F-306F-FE47-9E84-132B511983A5}" type="slidenum">
              <a:rPr lang="en-US" smtClean="0"/>
              <a:t>6</a:t>
            </a:fld>
            <a:endParaRPr lang="en-US"/>
          </a:p>
        </p:txBody>
      </p:sp>
    </p:spTree>
    <p:extLst>
      <p:ext uri="{BB962C8B-B14F-4D97-AF65-F5344CB8AC3E}">
        <p14:creationId xmlns:p14="http://schemas.microsoft.com/office/powerpoint/2010/main" val="18124016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国产测序仪：</a:t>
            </a:r>
            <a:r>
              <a:rPr lang="en-US" altLang="zh-CN" dirty="0" smtClean="0"/>
              <a:t> BIGIS-4,</a:t>
            </a:r>
            <a:r>
              <a:rPr lang="zh-TW" altLang="en-US" sz="1200" kern="1200" dirty="0" smtClean="0">
                <a:solidFill>
                  <a:schemeClr val="tx1"/>
                </a:solidFill>
                <a:latin typeface="+mn-lt"/>
                <a:ea typeface="+mn-ea"/>
                <a:cs typeface="+mn-cs"/>
              </a:rPr>
              <a:t>北大领衔承担</a:t>
            </a:r>
            <a:r>
              <a:rPr lang="en-US" altLang="zh-TW" sz="1200" kern="1200" dirty="0" smtClean="0">
                <a:solidFill>
                  <a:schemeClr val="tx1"/>
                </a:solidFill>
                <a:latin typeface="+mn-lt"/>
                <a:ea typeface="+mn-ea"/>
                <a:cs typeface="+mn-cs"/>
              </a:rPr>
              <a:t>863</a:t>
            </a:r>
            <a:r>
              <a:rPr lang="zh-TW" altLang="en-US" sz="1200" kern="1200" dirty="0" smtClean="0">
                <a:solidFill>
                  <a:schemeClr val="tx1"/>
                </a:solidFill>
                <a:latin typeface="+mn-lt"/>
                <a:ea typeface="+mn-ea"/>
                <a:cs typeface="+mn-cs"/>
              </a:rPr>
              <a:t>新一代测序仪研发重大项目</a:t>
            </a:r>
            <a:r>
              <a:rPr lang="en-US" altLang="zh-TW" sz="1200" kern="1200" dirty="0" smtClean="0">
                <a:solidFill>
                  <a:schemeClr val="tx1"/>
                </a:solidFill>
                <a:latin typeface="+mn-lt"/>
                <a:ea typeface="+mn-ea"/>
                <a:cs typeface="+mn-cs"/>
              </a:rPr>
              <a:t>】863</a:t>
            </a:r>
            <a:r>
              <a:rPr lang="zh-TW" altLang="en-US" sz="1200" kern="1200" dirty="0" smtClean="0">
                <a:solidFill>
                  <a:schemeClr val="tx1"/>
                </a:solidFill>
                <a:latin typeface="+mn-lt"/>
                <a:ea typeface="+mn-ea"/>
                <a:cs typeface="+mn-cs"/>
              </a:rPr>
              <a:t>计划生物和医药技术领域新一代测序仪及配套产品研发重大项目获得立项支持，</a:t>
            </a:r>
            <a:r>
              <a:rPr lang="en-US" altLang="zh-TW" sz="1200" kern="1200" dirty="0" smtClean="0">
                <a:solidFill>
                  <a:schemeClr val="tx1"/>
                </a:solidFill>
                <a:latin typeface="+mn-lt"/>
                <a:ea typeface="+mn-ea"/>
                <a:cs typeface="+mn-cs"/>
              </a:rPr>
              <a:t>2012</a:t>
            </a:r>
            <a:r>
              <a:rPr lang="zh-TW" altLang="en-US" sz="1200" kern="1200" dirty="0" smtClean="0">
                <a:solidFill>
                  <a:schemeClr val="tx1"/>
                </a:solidFill>
                <a:latin typeface="+mn-lt"/>
                <a:ea typeface="+mn-ea"/>
                <a:cs typeface="+mn-cs"/>
              </a:rPr>
              <a:t>年总经费预算</a:t>
            </a:r>
            <a:r>
              <a:rPr lang="en-US" altLang="zh-TW" sz="1200" kern="1200" dirty="0" smtClean="0">
                <a:solidFill>
                  <a:schemeClr val="tx1"/>
                </a:solidFill>
                <a:latin typeface="+mn-lt"/>
                <a:ea typeface="+mn-ea"/>
                <a:cs typeface="+mn-cs"/>
              </a:rPr>
              <a:t>1948</a:t>
            </a:r>
            <a:r>
              <a:rPr lang="zh-TW" altLang="en-US" sz="1200" kern="1200" dirty="0" smtClean="0">
                <a:solidFill>
                  <a:schemeClr val="tx1"/>
                </a:solidFill>
                <a:latin typeface="+mn-lt"/>
                <a:ea typeface="+mn-ea"/>
                <a:cs typeface="+mn-cs"/>
              </a:rPr>
              <a:t>万元，专项经费预算</a:t>
            </a:r>
            <a:r>
              <a:rPr lang="en-US" altLang="zh-TW" sz="1200" kern="1200" dirty="0" smtClean="0">
                <a:solidFill>
                  <a:schemeClr val="tx1"/>
                </a:solidFill>
                <a:latin typeface="+mn-lt"/>
                <a:ea typeface="+mn-ea"/>
                <a:cs typeface="+mn-cs"/>
              </a:rPr>
              <a:t>1848</a:t>
            </a:r>
            <a:r>
              <a:rPr lang="zh-TW" altLang="en-US" sz="1200" kern="1200" dirty="0" smtClean="0">
                <a:solidFill>
                  <a:schemeClr val="tx1"/>
                </a:solidFill>
                <a:latin typeface="+mn-lt"/>
                <a:ea typeface="+mn-ea"/>
                <a:cs typeface="+mn-cs"/>
              </a:rPr>
              <a:t>万元。北京大学为牵头单位，项目总体组成员包括清华大学陈润升、东南大学陆祖宏、上海交大李亦学等，首席专家为北大黄岩谊教授。</a:t>
            </a:r>
            <a:endParaRPr lang="en-US" altLang="zh-TW" sz="1200" kern="1200" dirty="0" smtClean="0">
              <a:solidFill>
                <a:schemeClr val="tx1"/>
              </a:solidFill>
              <a:latin typeface="+mn-lt"/>
              <a:ea typeface="+mn-ea"/>
              <a:cs typeface="+mn-cs"/>
            </a:endParaRPr>
          </a:p>
          <a:p>
            <a:r>
              <a:rPr lang="zh-CN" altLang="en-US" dirty="0" smtClean="0"/>
              <a:t>单荧光测序仪：</a:t>
            </a:r>
            <a:r>
              <a:rPr lang="en-US" altLang="zh-CN" dirty="0" smtClean="0"/>
              <a:t>ALF</a:t>
            </a:r>
            <a:r>
              <a:rPr lang="zh-CN" altLang="en-US" dirty="0" smtClean="0"/>
              <a:t>、</a:t>
            </a:r>
            <a:r>
              <a:rPr lang="en-US" altLang="zh-CN" dirty="0" smtClean="0"/>
              <a:t>LICOR</a:t>
            </a:r>
          </a:p>
          <a:p>
            <a:r>
              <a:rPr lang="zh-CN" altLang="en-US" dirty="0" smtClean="0"/>
              <a:t>四色荧光平板凝胶测序仪：</a:t>
            </a:r>
            <a:r>
              <a:rPr lang="en-US" altLang="zh-CN" dirty="0" smtClean="0"/>
              <a:t>373</a:t>
            </a:r>
            <a:r>
              <a:rPr lang="zh-CN" altLang="en-US" dirty="0" smtClean="0"/>
              <a:t>、</a:t>
            </a:r>
            <a:r>
              <a:rPr lang="en-US" altLang="zh-CN" dirty="0" smtClean="0"/>
              <a:t>377 </a:t>
            </a:r>
          </a:p>
          <a:p>
            <a:r>
              <a:rPr lang="zh-CN" altLang="en-US" dirty="0" smtClean="0"/>
              <a:t>单道毛细管测序仪：</a:t>
            </a:r>
            <a:r>
              <a:rPr lang="en-US" altLang="zh-CN" dirty="0" smtClean="0"/>
              <a:t>310</a:t>
            </a:r>
          </a:p>
          <a:p>
            <a:r>
              <a:rPr lang="en-US" altLang="zh-CN" dirty="0" smtClean="0"/>
              <a:t>96</a:t>
            </a:r>
            <a:r>
              <a:rPr lang="zh-CN" altLang="en-US" dirty="0" smtClean="0"/>
              <a:t>道毛细管测序仪：</a:t>
            </a:r>
            <a:r>
              <a:rPr lang="en-US" altLang="zh-CN" dirty="0" smtClean="0"/>
              <a:t>3700</a:t>
            </a:r>
            <a:r>
              <a:rPr lang="zh-CN" altLang="en-US" dirty="0" smtClean="0"/>
              <a:t>、</a:t>
            </a:r>
            <a:r>
              <a:rPr lang="en-US" altLang="zh-CN" dirty="0" smtClean="0"/>
              <a:t>MegaBace1000</a:t>
            </a:r>
          </a:p>
          <a:p>
            <a:r>
              <a:rPr lang="en-US" altLang="zh-CN" dirty="0" smtClean="0"/>
              <a:t>384</a:t>
            </a:r>
            <a:r>
              <a:rPr lang="zh-CN" altLang="en-US" dirty="0" smtClean="0"/>
              <a:t>道毛细管测序仪：</a:t>
            </a:r>
            <a:r>
              <a:rPr lang="en-US" altLang="zh-CN" dirty="0" smtClean="0"/>
              <a:t>RISA-384</a:t>
            </a:r>
            <a:r>
              <a:rPr lang="zh-CN" altLang="en-US" dirty="0" smtClean="0"/>
              <a:t>、</a:t>
            </a:r>
            <a:r>
              <a:rPr lang="en-US" altLang="zh-CN" dirty="0" smtClean="0"/>
              <a:t>3730</a:t>
            </a:r>
          </a:p>
          <a:p>
            <a:endParaRPr lang="en-US" dirty="0"/>
          </a:p>
        </p:txBody>
      </p:sp>
      <p:sp>
        <p:nvSpPr>
          <p:cNvPr id="4" name="Slide Number Placeholder 3"/>
          <p:cNvSpPr>
            <a:spLocks noGrp="1"/>
          </p:cNvSpPr>
          <p:nvPr>
            <p:ph type="sldNum" sz="quarter" idx="10"/>
          </p:nvPr>
        </p:nvSpPr>
        <p:spPr/>
        <p:txBody>
          <a:bodyPr/>
          <a:lstStyle/>
          <a:p>
            <a:fld id="{F8E57450-E8D8-654F-97A6-F27B34B9785F}" type="slidenum">
              <a:rPr lang="en-US" smtClean="0"/>
              <a:pPr/>
              <a:t>9</a:t>
            </a:fld>
            <a:endParaRPr lang="en-US"/>
          </a:p>
        </p:txBody>
      </p:sp>
    </p:spTree>
    <p:extLst>
      <p:ext uri="{BB962C8B-B14F-4D97-AF65-F5344CB8AC3E}">
        <p14:creationId xmlns:p14="http://schemas.microsoft.com/office/powerpoint/2010/main" val="15204608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smtClean="0"/>
              <a:t>ASCII</a:t>
            </a:r>
            <a:r>
              <a:rPr lang="zh-CN" altLang="en-US" dirty="0" smtClean="0"/>
              <a:t> </a:t>
            </a:r>
            <a:r>
              <a:rPr lang="en-US" altLang="zh-CN" dirty="0" smtClean="0"/>
              <a:t>+</a:t>
            </a:r>
            <a:r>
              <a:rPr lang="zh-CN" altLang="en-US" dirty="0" smtClean="0"/>
              <a:t> </a:t>
            </a:r>
            <a:r>
              <a:rPr lang="en-US" altLang="zh-CN" dirty="0" smtClean="0"/>
              <a:t>33</a:t>
            </a:r>
            <a:r>
              <a:rPr lang="zh-CN" altLang="en-US" dirty="0" smtClean="0"/>
              <a:t> 是因为</a:t>
            </a:r>
            <a:r>
              <a:rPr lang="en-US" altLang="zh-CN" dirty="0" smtClean="0"/>
              <a:t>33</a:t>
            </a:r>
            <a:r>
              <a:rPr lang="zh-CN" altLang="en-US" dirty="0" smtClean="0"/>
              <a:t>是第一个可见字符的编码</a:t>
            </a:r>
            <a:endParaRPr lang="en-US" dirty="0"/>
          </a:p>
        </p:txBody>
      </p:sp>
      <p:sp>
        <p:nvSpPr>
          <p:cNvPr id="4" name="Slide Number Placeholder 3"/>
          <p:cNvSpPr>
            <a:spLocks noGrp="1"/>
          </p:cNvSpPr>
          <p:nvPr>
            <p:ph type="sldNum" sz="quarter" idx="10"/>
          </p:nvPr>
        </p:nvSpPr>
        <p:spPr/>
        <p:txBody>
          <a:bodyPr/>
          <a:lstStyle/>
          <a:p>
            <a:fld id="{507A501F-306F-FE47-9E84-132B511983A5}" type="slidenum">
              <a:rPr lang="en-US" smtClean="0"/>
              <a:t>14</a:t>
            </a:fld>
            <a:endParaRPr lang="en-US"/>
          </a:p>
        </p:txBody>
      </p:sp>
    </p:spTree>
    <p:extLst>
      <p:ext uri="{BB962C8B-B14F-4D97-AF65-F5344CB8AC3E}">
        <p14:creationId xmlns:p14="http://schemas.microsoft.com/office/powerpoint/2010/main" val="4568423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507A501F-306F-FE47-9E84-132B511983A5}" type="slidenum">
              <a:rPr lang="en-US" smtClean="0"/>
              <a:t>20</a:t>
            </a:fld>
            <a:endParaRPr lang="en-US"/>
          </a:p>
        </p:txBody>
      </p:sp>
    </p:spTree>
    <p:extLst>
      <p:ext uri="{BB962C8B-B14F-4D97-AF65-F5344CB8AC3E}">
        <p14:creationId xmlns:p14="http://schemas.microsoft.com/office/powerpoint/2010/main" val="4680878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07A501F-306F-FE47-9E84-132B511983A5}" type="slidenum">
              <a:rPr lang="en-US" smtClean="0"/>
              <a:t>21</a:t>
            </a:fld>
            <a:endParaRPr lang="en-US"/>
          </a:p>
        </p:txBody>
      </p:sp>
    </p:spTree>
    <p:extLst>
      <p:ext uri="{BB962C8B-B14F-4D97-AF65-F5344CB8AC3E}">
        <p14:creationId xmlns:p14="http://schemas.microsoft.com/office/powerpoint/2010/main" val="41572553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507A501F-306F-FE47-9E84-132B511983A5}" type="slidenum">
              <a:rPr lang="en-US" smtClean="0"/>
              <a:t>22</a:t>
            </a:fld>
            <a:endParaRPr lang="en-US"/>
          </a:p>
        </p:txBody>
      </p:sp>
    </p:spTree>
    <p:extLst>
      <p:ext uri="{BB962C8B-B14F-4D97-AF65-F5344CB8AC3E}">
        <p14:creationId xmlns:p14="http://schemas.microsoft.com/office/powerpoint/2010/main" val="13742414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507A501F-306F-FE47-9E84-132B511983A5}" type="slidenum">
              <a:rPr lang="en-US" smtClean="0"/>
              <a:t>23</a:t>
            </a:fld>
            <a:endParaRPr lang="en-US"/>
          </a:p>
        </p:txBody>
      </p:sp>
    </p:spTree>
    <p:extLst>
      <p:ext uri="{BB962C8B-B14F-4D97-AF65-F5344CB8AC3E}">
        <p14:creationId xmlns:p14="http://schemas.microsoft.com/office/powerpoint/2010/main" val="10493122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507A501F-306F-FE47-9E84-132B511983A5}" type="slidenum">
              <a:rPr lang="en-US" smtClean="0"/>
              <a:t>24</a:t>
            </a:fld>
            <a:endParaRPr lang="en-US"/>
          </a:p>
        </p:txBody>
      </p:sp>
    </p:spTree>
    <p:extLst>
      <p:ext uri="{BB962C8B-B14F-4D97-AF65-F5344CB8AC3E}">
        <p14:creationId xmlns:p14="http://schemas.microsoft.com/office/powerpoint/2010/main" val="2523174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775355"/>
            <a:ext cx="7772400" cy="1225021"/>
          </a:xfrm>
        </p:spPr>
        <p:txBody>
          <a:bodyPr/>
          <a:lstStyle/>
          <a:p>
            <a:r>
              <a:rPr lang="en-US" altLang="zh-CN" smtClean="0"/>
              <a:t>Click to edit Master title style</a:t>
            </a:r>
            <a:endParaRPr lang="en-US"/>
          </a:p>
        </p:txBody>
      </p:sp>
      <p:sp>
        <p:nvSpPr>
          <p:cNvPr id="3" name="Subtitle 2"/>
          <p:cNvSpPr>
            <a:spLocks noGrp="1"/>
          </p:cNvSpPr>
          <p:nvPr>
            <p:ph type="subTitle" idx="1"/>
          </p:nvPr>
        </p:nvSpPr>
        <p:spPr>
          <a:xfrm>
            <a:off x="1371600" y="3238500"/>
            <a:ext cx="6400800" cy="14605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ltLang="zh-CN" smtClean="0"/>
              <a:t>Click to edit Master subtitle style</a:t>
            </a:r>
            <a:endParaRPr lang="en-US"/>
          </a:p>
        </p:txBody>
      </p:sp>
      <p:sp>
        <p:nvSpPr>
          <p:cNvPr id="4" name="Date Placeholder 3"/>
          <p:cNvSpPr>
            <a:spLocks noGrp="1"/>
          </p:cNvSpPr>
          <p:nvPr>
            <p:ph type="dt" sz="half" idx="10"/>
          </p:nvPr>
        </p:nvSpPr>
        <p:spPr/>
        <p:txBody>
          <a:bodyPr/>
          <a:lstStyle/>
          <a:p>
            <a:fld id="{4328421A-0EB9-CB4F-8903-5755A88A3284}" type="datetimeFigureOut">
              <a:rPr lang="en-US" smtClean="0"/>
              <a:t>4/16/17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E0D271A-0368-FB46-806F-9D212315A507}" type="slidenum">
              <a:rPr lang="en-US" smtClean="0"/>
              <a:t>‹#›</a:t>
            </a:fld>
            <a:endParaRPr lang="en-US"/>
          </a:p>
        </p:txBody>
      </p:sp>
    </p:spTree>
    <p:extLst>
      <p:ext uri="{BB962C8B-B14F-4D97-AF65-F5344CB8AC3E}">
        <p14:creationId xmlns:p14="http://schemas.microsoft.com/office/powerpoint/2010/main" val="31332831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4" name="Date Placeholder 3"/>
          <p:cNvSpPr>
            <a:spLocks noGrp="1"/>
          </p:cNvSpPr>
          <p:nvPr>
            <p:ph type="dt" sz="half" idx="10"/>
          </p:nvPr>
        </p:nvSpPr>
        <p:spPr/>
        <p:txBody>
          <a:bodyPr/>
          <a:lstStyle/>
          <a:p>
            <a:fld id="{4328421A-0EB9-CB4F-8903-5755A88A3284}" type="datetimeFigureOut">
              <a:rPr lang="en-US" smtClean="0"/>
              <a:t>4/16/17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E0D271A-0368-FB46-806F-9D212315A507}" type="slidenum">
              <a:rPr lang="en-US" smtClean="0"/>
              <a:t>‹#›</a:t>
            </a:fld>
            <a:endParaRPr lang="en-US"/>
          </a:p>
        </p:txBody>
      </p:sp>
    </p:spTree>
    <p:extLst>
      <p:ext uri="{BB962C8B-B14F-4D97-AF65-F5344CB8AC3E}">
        <p14:creationId xmlns:p14="http://schemas.microsoft.com/office/powerpoint/2010/main" val="13088320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90500"/>
            <a:ext cx="2057400" cy="4064000"/>
          </a:xfrm>
        </p:spPr>
        <p:txBody>
          <a:bodyPr vert="eaVert"/>
          <a:lstStyle/>
          <a:p>
            <a:r>
              <a:rPr lang="en-US" altLang="zh-CN" smtClean="0"/>
              <a:t>Click to edit Master title style</a:t>
            </a:r>
            <a:endParaRPr lang="en-US"/>
          </a:p>
        </p:txBody>
      </p:sp>
      <p:sp>
        <p:nvSpPr>
          <p:cNvPr id="3" name="Vertical Text Placeholder 2"/>
          <p:cNvSpPr>
            <a:spLocks noGrp="1"/>
          </p:cNvSpPr>
          <p:nvPr>
            <p:ph type="body" orient="vert" idx="1"/>
          </p:nvPr>
        </p:nvSpPr>
        <p:spPr>
          <a:xfrm>
            <a:off x="457200" y="190500"/>
            <a:ext cx="6019800" cy="4064000"/>
          </a:xfrm>
        </p:spPr>
        <p:txBody>
          <a:bodyPr vert="eaVert"/>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4" name="Date Placeholder 3"/>
          <p:cNvSpPr>
            <a:spLocks noGrp="1"/>
          </p:cNvSpPr>
          <p:nvPr>
            <p:ph type="dt" sz="half" idx="10"/>
          </p:nvPr>
        </p:nvSpPr>
        <p:spPr/>
        <p:txBody>
          <a:bodyPr/>
          <a:lstStyle/>
          <a:p>
            <a:fld id="{4328421A-0EB9-CB4F-8903-5755A88A3284}" type="datetimeFigureOut">
              <a:rPr lang="en-US" smtClean="0"/>
              <a:t>4/16/17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E0D271A-0368-FB46-806F-9D212315A507}" type="slidenum">
              <a:rPr lang="en-US" smtClean="0"/>
              <a:t>‹#›</a:t>
            </a:fld>
            <a:endParaRPr lang="en-US"/>
          </a:p>
        </p:txBody>
      </p:sp>
    </p:spTree>
    <p:extLst>
      <p:ext uri="{BB962C8B-B14F-4D97-AF65-F5344CB8AC3E}">
        <p14:creationId xmlns:p14="http://schemas.microsoft.com/office/powerpoint/2010/main" val="21336435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en-US"/>
          </a:p>
        </p:txBody>
      </p:sp>
      <p:sp>
        <p:nvSpPr>
          <p:cNvPr id="3" name="Content Placeholder 2"/>
          <p:cNvSpPr>
            <a:spLocks noGrp="1"/>
          </p:cNvSpPr>
          <p:nvPr>
            <p:ph idx="1"/>
          </p:nvPr>
        </p:nvSpPr>
        <p:spPr/>
        <p:txBody>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4" name="Date Placeholder 3"/>
          <p:cNvSpPr>
            <a:spLocks noGrp="1"/>
          </p:cNvSpPr>
          <p:nvPr>
            <p:ph type="dt" sz="half" idx="10"/>
          </p:nvPr>
        </p:nvSpPr>
        <p:spPr/>
        <p:txBody>
          <a:bodyPr/>
          <a:lstStyle/>
          <a:p>
            <a:fld id="{4328421A-0EB9-CB4F-8903-5755A88A3284}" type="datetimeFigureOut">
              <a:rPr lang="en-US" smtClean="0"/>
              <a:t>4/16/17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E0D271A-0368-FB46-806F-9D212315A507}" type="slidenum">
              <a:rPr lang="en-US" smtClean="0"/>
              <a:t>‹#›</a:t>
            </a:fld>
            <a:endParaRPr lang="en-US"/>
          </a:p>
        </p:txBody>
      </p:sp>
    </p:spTree>
    <p:extLst>
      <p:ext uri="{BB962C8B-B14F-4D97-AF65-F5344CB8AC3E}">
        <p14:creationId xmlns:p14="http://schemas.microsoft.com/office/powerpoint/2010/main" val="35446498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672417"/>
            <a:ext cx="7772400" cy="1135063"/>
          </a:xfrm>
        </p:spPr>
        <p:txBody>
          <a:bodyPr anchor="t"/>
          <a:lstStyle>
            <a:lvl1pPr algn="l">
              <a:defRPr sz="4000" b="1" cap="all"/>
            </a:lvl1pPr>
          </a:lstStyle>
          <a:p>
            <a:r>
              <a:rPr lang="en-US" altLang="zh-CN" smtClean="0"/>
              <a:t>Click to edit Master title style</a:t>
            </a:r>
            <a:endParaRPr lang="en-US"/>
          </a:p>
        </p:txBody>
      </p:sp>
      <p:sp>
        <p:nvSpPr>
          <p:cNvPr id="3" name="Text Placeholder 2"/>
          <p:cNvSpPr>
            <a:spLocks noGrp="1"/>
          </p:cNvSpPr>
          <p:nvPr>
            <p:ph type="body" idx="1"/>
          </p:nvPr>
        </p:nvSpPr>
        <p:spPr>
          <a:xfrm>
            <a:off x="722313" y="2422261"/>
            <a:ext cx="7772400" cy="1250156"/>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ltLang="zh-CN" smtClean="0"/>
              <a:t>Click to edit Master text styles</a:t>
            </a:r>
          </a:p>
        </p:txBody>
      </p:sp>
      <p:sp>
        <p:nvSpPr>
          <p:cNvPr id="4" name="Date Placeholder 3"/>
          <p:cNvSpPr>
            <a:spLocks noGrp="1"/>
          </p:cNvSpPr>
          <p:nvPr>
            <p:ph type="dt" sz="half" idx="10"/>
          </p:nvPr>
        </p:nvSpPr>
        <p:spPr/>
        <p:txBody>
          <a:bodyPr/>
          <a:lstStyle/>
          <a:p>
            <a:fld id="{4328421A-0EB9-CB4F-8903-5755A88A3284}" type="datetimeFigureOut">
              <a:rPr lang="en-US" smtClean="0"/>
              <a:t>4/16/17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E0D271A-0368-FB46-806F-9D212315A507}" type="slidenum">
              <a:rPr lang="en-US" smtClean="0"/>
              <a:t>‹#›</a:t>
            </a:fld>
            <a:endParaRPr lang="en-US"/>
          </a:p>
        </p:txBody>
      </p:sp>
    </p:spTree>
    <p:extLst>
      <p:ext uri="{BB962C8B-B14F-4D97-AF65-F5344CB8AC3E}">
        <p14:creationId xmlns:p14="http://schemas.microsoft.com/office/powerpoint/2010/main" val="30196022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en-US"/>
          </a:p>
        </p:txBody>
      </p:sp>
      <p:sp>
        <p:nvSpPr>
          <p:cNvPr id="3" name="Content Placeholder 2"/>
          <p:cNvSpPr>
            <a:spLocks noGrp="1"/>
          </p:cNvSpPr>
          <p:nvPr>
            <p:ph sz="half" idx="1"/>
          </p:nvPr>
        </p:nvSpPr>
        <p:spPr>
          <a:xfrm>
            <a:off x="457200" y="1111250"/>
            <a:ext cx="4038600" cy="3143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4" name="Content Placeholder 3"/>
          <p:cNvSpPr>
            <a:spLocks noGrp="1"/>
          </p:cNvSpPr>
          <p:nvPr>
            <p:ph sz="half" idx="2"/>
          </p:nvPr>
        </p:nvSpPr>
        <p:spPr>
          <a:xfrm>
            <a:off x="4648200" y="1111250"/>
            <a:ext cx="4038600" cy="3143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5" name="Date Placeholder 4"/>
          <p:cNvSpPr>
            <a:spLocks noGrp="1"/>
          </p:cNvSpPr>
          <p:nvPr>
            <p:ph type="dt" sz="half" idx="10"/>
          </p:nvPr>
        </p:nvSpPr>
        <p:spPr/>
        <p:txBody>
          <a:bodyPr/>
          <a:lstStyle/>
          <a:p>
            <a:fld id="{4328421A-0EB9-CB4F-8903-5755A88A3284}" type="datetimeFigureOut">
              <a:rPr lang="en-US" smtClean="0"/>
              <a:t>4/16/17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E0D271A-0368-FB46-806F-9D212315A507}" type="slidenum">
              <a:rPr lang="en-US" smtClean="0"/>
              <a:t>‹#›</a:t>
            </a:fld>
            <a:endParaRPr lang="en-US"/>
          </a:p>
        </p:txBody>
      </p:sp>
    </p:spTree>
    <p:extLst>
      <p:ext uri="{BB962C8B-B14F-4D97-AF65-F5344CB8AC3E}">
        <p14:creationId xmlns:p14="http://schemas.microsoft.com/office/powerpoint/2010/main" val="36052463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865"/>
            <a:ext cx="8229600" cy="952500"/>
          </a:xfrm>
        </p:spPr>
        <p:txBody>
          <a:bodyPr/>
          <a:lstStyle>
            <a:lvl1pPr>
              <a:defRPr/>
            </a:lvl1pPr>
          </a:lstStyle>
          <a:p>
            <a:r>
              <a:rPr lang="en-US" altLang="zh-CN" smtClean="0"/>
              <a:t>Click to edit Master title style</a:t>
            </a:r>
            <a:endParaRPr lang="en-US"/>
          </a:p>
        </p:txBody>
      </p:sp>
      <p:sp>
        <p:nvSpPr>
          <p:cNvPr id="3" name="Text Placeholder 2"/>
          <p:cNvSpPr>
            <a:spLocks noGrp="1"/>
          </p:cNvSpPr>
          <p:nvPr>
            <p:ph type="body" idx="1"/>
          </p:nvPr>
        </p:nvSpPr>
        <p:spPr>
          <a:xfrm>
            <a:off x="457200" y="1279261"/>
            <a:ext cx="4040188" cy="53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smtClean="0"/>
              <a:t>Click to edit Master text styles</a:t>
            </a:r>
          </a:p>
        </p:txBody>
      </p:sp>
      <p:sp>
        <p:nvSpPr>
          <p:cNvPr id="4" name="Content Placeholder 3"/>
          <p:cNvSpPr>
            <a:spLocks noGrp="1"/>
          </p:cNvSpPr>
          <p:nvPr>
            <p:ph sz="half" idx="2"/>
          </p:nvPr>
        </p:nvSpPr>
        <p:spPr>
          <a:xfrm>
            <a:off x="457200" y="1812396"/>
            <a:ext cx="4040188" cy="329274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5" name="Text Placeholder 4"/>
          <p:cNvSpPr>
            <a:spLocks noGrp="1"/>
          </p:cNvSpPr>
          <p:nvPr>
            <p:ph type="body" sz="quarter" idx="3"/>
          </p:nvPr>
        </p:nvSpPr>
        <p:spPr>
          <a:xfrm>
            <a:off x="4645026" y="1279261"/>
            <a:ext cx="4041775" cy="53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smtClean="0"/>
              <a:t>Click to edit Master text styles</a:t>
            </a:r>
          </a:p>
        </p:txBody>
      </p:sp>
      <p:sp>
        <p:nvSpPr>
          <p:cNvPr id="6" name="Content Placeholder 5"/>
          <p:cNvSpPr>
            <a:spLocks noGrp="1"/>
          </p:cNvSpPr>
          <p:nvPr>
            <p:ph sz="quarter" idx="4"/>
          </p:nvPr>
        </p:nvSpPr>
        <p:spPr>
          <a:xfrm>
            <a:off x="4645026" y="1812396"/>
            <a:ext cx="4041775" cy="329274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7" name="Date Placeholder 6"/>
          <p:cNvSpPr>
            <a:spLocks noGrp="1"/>
          </p:cNvSpPr>
          <p:nvPr>
            <p:ph type="dt" sz="half" idx="10"/>
          </p:nvPr>
        </p:nvSpPr>
        <p:spPr/>
        <p:txBody>
          <a:bodyPr/>
          <a:lstStyle/>
          <a:p>
            <a:fld id="{4328421A-0EB9-CB4F-8903-5755A88A3284}" type="datetimeFigureOut">
              <a:rPr lang="en-US" smtClean="0"/>
              <a:t>4/16/17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E0D271A-0368-FB46-806F-9D212315A507}" type="slidenum">
              <a:rPr lang="en-US" smtClean="0"/>
              <a:t>‹#›</a:t>
            </a:fld>
            <a:endParaRPr lang="en-US"/>
          </a:p>
        </p:txBody>
      </p:sp>
    </p:spTree>
    <p:extLst>
      <p:ext uri="{BB962C8B-B14F-4D97-AF65-F5344CB8AC3E}">
        <p14:creationId xmlns:p14="http://schemas.microsoft.com/office/powerpoint/2010/main" val="14610945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en-US"/>
          </a:p>
        </p:txBody>
      </p:sp>
      <p:sp>
        <p:nvSpPr>
          <p:cNvPr id="3" name="Date Placeholder 2"/>
          <p:cNvSpPr>
            <a:spLocks noGrp="1"/>
          </p:cNvSpPr>
          <p:nvPr>
            <p:ph type="dt" sz="half" idx="10"/>
          </p:nvPr>
        </p:nvSpPr>
        <p:spPr/>
        <p:txBody>
          <a:bodyPr/>
          <a:lstStyle/>
          <a:p>
            <a:fld id="{4328421A-0EB9-CB4F-8903-5755A88A3284}" type="datetimeFigureOut">
              <a:rPr lang="en-US" smtClean="0"/>
              <a:t>4/16/17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E0D271A-0368-FB46-806F-9D212315A507}" type="slidenum">
              <a:rPr lang="en-US" smtClean="0"/>
              <a:t>‹#›</a:t>
            </a:fld>
            <a:endParaRPr lang="en-US"/>
          </a:p>
        </p:txBody>
      </p:sp>
    </p:spTree>
    <p:extLst>
      <p:ext uri="{BB962C8B-B14F-4D97-AF65-F5344CB8AC3E}">
        <p14:creationId xmlns:p14="http://schemas.microsoft.com/office/powerpoint/2010/main" val="3726854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328421A-0EB9-CB4F-8903-5755A88A3284}" type="datetimeFigureOut">
              <a:rPr lang="en-US" smtClean="0"/>
              <a:t>4/16/17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E0D271A-0368-FB46-806F-9D212315A507}" type="slidenum">
              <a:rPr lang="en-US" smtClean="0"/>
              <a:t>‹#›</a:t>
            </a:fld>
            <a:endParaRPr lang="en-US"/>
          </a:p>
        </p:txBody>
      </p:sp>
    </p:spTree>
    <p:extLst>
      <p:ext uri="{BB962C8B-B14F-4D97-AF65-F5344CB8AC3E}">
        <p14:creationId xmlns:p14="http://schemas.microsoft.com/office/powerpoint/2010/main" val="25561953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27542"/>
            <a:ext cx="3008313" cy="968375"/>
          </a:xfrm>
        </p:spPr>
        <p:txBody>
          <a:bodyPr anchor="b"/>
          <a:lstStyle>
            <a:lvl1pPr algn="l">
              <a:defRPr sz="2000" b="1"/>
            </a:lvl1pPr>
          </a:lstStyle>
          <a:p>
            <a:r>
              <a:rPr lang="en-US" altLang="zh-CN" smtClean="0"/>
              <a:t>Click to edit Master title style</a:t>
            </a:r>
            <a:endParaRPr lang="en-US"/>
          </a:p>
        </p:txBody>
      </p:sp>
      <p:sp>
        <p:nvSpPr>
          <p:cNvPr id="3" name="Content Placeholder 2"/>
          <p:cNvSpPr>
            <a:spLocks noGrp="1"/>
          </p:cNvSpPr>
          <p:nvPr>
            <p:ph idx="1"/>
          </p:nvPr>
        </p:nvSpPr>
        <p:spPr>
          <a:xfrm>
            <a:off x="3575050" y="227542"/>
            <a:ext cx="5111750" cy="487759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4" name="Text Placeholder 3"/>
          <p:cNvSpPr>
            <a:spLocks noGrp="1"/>
          </p:cNvSpPr>
          <p:nvPr>
            <p:ph type="body" sz="half" idx="2"/>
          </p:nvPr>
        </p:nvSpPr>
        <p:spPr>
          <a:xfrm>
            <a:off x="457201" y="1195917"/>
            <a:ext cx="3008313" cy="390921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smtClean="0"/>
              <a:t>Click to edit Master text styles</a:t>
            </a:r>
          </a:p>
        </p:txBody>
      </p:sp>
      <p:sp>
        <p:nvSpPr>
          <p:cNvPr id="5" name="Date Placeholder 4"/>
          <p:cNvSpPr>
            <a:spLocks noGrp="1"/>
          </p:cNvSpPr>
          <p:nvPr>
            <p:ph type="dt" sz="half" idx="10"/>
          </p:nvPr>
        </p:nvSpPr>
        <p:spPr/>
        <p:txBody>
          <a:bodyPr/>
          <a:lstStyle/>
          <a:p>
            <a:fld id="{4328421A-0EB9-CB4F-8903-5755A88A3284}" type="datetimeFigureOut">
              <a:rPr lang="en-US" smtClean="0"/>
              <a:t>4/16/17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E0D271A-0368-FB46-806F-9D212315A507}" type="slidenum">
              <a:rPr lang="en-US" smtClean="0"/>
              <a:t>‹#›</a:t>
            </a:fld>
            <a:endParaRPr lang="en-US"/>
          </a:p>
        </p:txBody>
      </p:sp>
    </p:spTree>
    <p:extLst>
      <p:ext uri="{BB962C8B-B14F-4D97-AF65-F5344CB8AC3E}">
        <p14:creationId xmlns:p14="http://schemas.microsoft.com/office/powerpoint/2010/main" val="27784059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000500"/>
            <a:ext cx="5486400" cy="472282"/>
          </a:xfrm>
        </p:spPr>
        <p:txBody>
          <a:bodyPr anchor="b"/>
          <a:lstStyle>
            <a:lvl1pPr algn="l">
              <a:defRPr sz="2000" b="1"/>
            </a:lvl1pPr>
          </a:lstStyle>
          <a:p>
            <a:r>
              <a:rPr lang="en-US" altLang="zh-CN" smtClean="0"/>
              <a:t>Click to edit Master title style</a:t>
            </a:r>
            <a:endParaRPr lang="en-US"/>
          </a:p>
        </p:txBody>
      </p:sp>
      <p:sp>
        <p:nvSpPr>
          <p:cNvPr id="3" name="Picture Placeholder 2"/>
          <p:cNvSpPr>
            <a:spLocks noGrp="1"/>
          </p:cNvSpPr>
          <p:nvPr>
            <p:ph type="pic" idx="1"/>
          </p:nvPr>
        </p:nvSpPr>
        <p:spPr>
          <a:xfrm>
            <a:off x="1792288" y="510646"/>
            <a:ext cx="5486400" cy="3429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472782"/>
            <a:ext cx="5486400" cy="67071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smtClean="0"/>
              <a:t>Click to edit Master text styles</a:t>
            </a:r>
          </a:p>
        </p:txBody>
      </p:sp>
      <p:sp>
        <p:nvSpPr>
          <p:cNvPr id="5" name="Date Placeholder 4"/>
          <p:cNvSpPr>
            <a:spLocks noGrp="1"/>
          </p:cNvSpPr>
          <p:nvPr>
            <p:ph type="dt" sz="half" idx="10"/>
          </p:nvPr>
        </p:nvSpPr>
        <p:spPr/>
        <p:txBody>
          <a:bodyPr/>
          <a:lstStyle/>
          <a:p>
            <a:fld id="{4328421A-0EB9-CB4F-8903-5755A88A3284}" type="datetimeFigureOut">
              <a:rPr lang="en-US" smtClean="0"/>
              <a:t>4/16/17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E0D271A-0368-FB46-806F-9D212315A507}" type="slidenum">
              <a:rPr lang="en-US" smtClean="0"/>
              <a:t>‹#›</a:t>
            </a:fld>
            <a:endParaRPr lang="en-US"/>
          </a:p>
        </p:txBody>
      </p:sp>
    </p:spTree>
    <p:extLst>
      <p:ext uri="{BB962C8B-B14F-4D97-AF65-F5344CB8AC3E}">
        <p14:creationId xmlns:p14="http://schemas.microsoft.com/office/powerpoint/2010/main" val="2276121052"/>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28865"/>
            <a:ext cx="8229600" cy="952500"/>
          </a:xfrm>
          <a:prstGeom prst="rect">
            <a:avLst/>
          </a:prstGeom>
        </p:spPr>
        <p:txBody>
          <a:bodyPr vert="horz" lIns="91440" tIns="45720" rIns="91440" bIns="45720" rtlCol="0" anchor="ctr">
            <a:normAutofit/>
          </a:bodyPr>
          <a:lstStyle/>
          <a:p>
            <a:r>
              <a:rPr lang="en-US" altLang="zh-CN" smtClean="0"/>
              <a:t>Click to edit Master title style</a:t>
            </a:r>
            <a:endParaRPr lang="en-US"/>
          </a:p>
        </p:txBody>
      </p:sp>
      <p:sp>
        <p:nvSpPr>
          <p:cNvPr id="3" name="Text Placeholder 2"/>
          <p:cNvSpPr>
            <a:spLocks noGrp="1"/>
          </p:cNvSpPr>
          <p:nvPr>
            <p:ph type="body" idx="1"/>
          </p:nvPr>
        </p:nvSpPr>
        <p:spPr>
          <a:xfrm>
            <a:off x="457200" y="1333500"/>
            <a:ext cx="8229600" cy="3771636"/>
          </a:xfrm>
          <a:prstGeom prst="rect">
            <a:avLst/>
          </a:prstGeom>
        </p:spPr>
        <p:txBody>
          <a:bodyPr vert="horz" lIns="91440" tIns="45720" rIns="91440" bIns="45720" rtlCol="0">
            <a:normAutofit/>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4" name="Date Placeholder 3"/>
          <p:cNvSpPr>
            <a:spLocks noGrp="1"/>
          </p:cNvSpPr>
          <p:nvPr>
            <p:ph type="dt" sz="half" idx="2"/>
          </p:nvPr>
        </p:nvSpPr>
        <p:spPr>
          <a:xfrm>
            <a:off x="457200" y="5296959"/>
            <a:ext cx="2133600" cy="304271"/>
          </a:xfrm>
          <a:prstGeom prst="rect">
            <a:avLst/>
          </a:prstGeom>
        </p:spPr>
        <p:txBody>
          <a:bodyPr vert="horz" lIns="91440" tIns="45720" rIns="91440" bIns="45720" rtlCol="0" anchor="ctr"/>
          <a:lstStyle>
            <a:lvl1pPr algn="l">
              <a:defRPr sz="1200">
                <a:solidFill>
                  <a:schemeClr val="tx1">
                    <a:tint val="75000"/>
                  </a:schemeClr>
                </a:solidFill>
              </a:defRPr>
            </a:lvl1pPr>
          </a:lstStyle>
          <a:p>
            <a:fld id="{4328421A-0EB9-CB4F-8903-5755A88A3284}" type="datetimeFigureOut">
              <a:rPr lang="en-US" smtClean="0"/>
              <a:t>4/16/17</a:t>
            </a:fld>
            <a:endParaRPr lang="en-US"/>
          </a:p>
        </p:txBody>
      </p:sp>
      <p:sp>
        <p:nvSpPr>
          <p:cNvPr id="5" name="Footer Placeholder 4"/>
          <p:cNvSpPr>
            <a:spLocks noGrp="1"/>
          </p:cNvSpPr>
          <p:nvPr>
            <p:ph type="ftr" sz="quarter" idx="3"/>
          </p:nvPr>
        </p:nvSpPr>
        <p:spPr>
          <a:xfrm>
            <a:off x="3124200" y="5296959"/>
            <a:ext cx="2895600" cy="304271"/>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5296959"/>
            <a:ext cx="2133600" cy="304271"/>
          </a:xfrm>
          <a:prstGeom prst="rect">
            <a:avLst/>
          </a:prstGeom>
        </p:spPr>
        <p:txBody>
          <a:bodyPr vert="horz" lIns="91440" tIns="45720" rIns="91440" bIns="45720" rtlCol="0" anchor="ctr"/>
          <a:lstStyle>
            <a:lvl1pPr algn="r">
              <a:defRPr sz="1200">
                <a:solidFill>
                  <a:schemeClr val="tx1">
                    <a:tint val="75000"/>
                  </a:schemeClr>
                </a:solidFill>
              </a:defRPr>
            </a:lvl1pPr>
          </a:lstStyle>
          <a:p>
            <a:fld id="{3E0D271A-0368-FB46-806F-9D212315A507}" type="slidenum">
              <a:rPr lang="en-US" smtClean="0"/>
              <a:t>‹#›</a:t>
            </a:fld>
            <a:endParaRPr lang="en-US"/>
          </a:p>
        </p:txBody>
      </p:sp>
    </p:spTree>
    <p:extLst>
      <p:ext uri="{BB962C8B-B14F-4D97-AF65-F5344CB8AC3E}">
        <p14:creationId xmlns:p14="http://schemas.microsoft.com/office/powerpoint/2010/main" val="284926794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jpeg"/><Relationship Id="rId3" Type="http://schemas.openxmlformats.org/officeDocument/2006/relationships/image" Target="../media/image9.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 Id="rId3" Type="http://schemas.openxmlformats.org/officeDocument/2006/relationships/image" Target="../media/image1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15.png"/></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1" Type="http://schemas.openxmlformats.org/officeDocument/2006/relationships/slideLayout" Target="../slideLayouts/slideLayout6.xml"/><Relationship Id="rId2" Type="http://schemas.openxmlformats.org/officeDocument/2006/relationships/notesSlide" Target="../notesSlides/notesSlide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1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21.png"/><Relationship Id="rId1" Type="http://schemas.openxmlformats.org/officeDocument/2006/relationships/slideLayout" Target="../slideLayouts/slideLayout6.xml"/><Relationship Id="rId2" Type="http://schemas.openxmlformats.org/officeDocument/2006/relationships/notesSlide" Target="../notesSlides/notesSlide1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24.png"/><Relationship Id="rId1" Type="http://schemas.openxmlformats.org/officeDocument/2006/relationships/slideLayout" Target="../slideLayouts/slideLayout7.xml"/><Relationship Id="rId2" Type="http://schemas.openxmlformats.org/officeDocument/2006/relationships/image" Target="../media/image1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image" Target="../media/image2.e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 Id="rId3"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 Id="rId3"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全基因组分析</a:t>
            </a:r>
            <a:endParaRPr lang="en-US" dirty="0"/>
          </a:p>
        </p:txBody>
      </p:sp>
      <p:sp>
        <p:nvSpPr>
          <p:cNvPr id="3" name="Subtitle 2"/>
          <p:cNvSpPr>
            <a:spLocks noGrp="1"/>
          </p:cNvSpPr>
          <p:nvPr>
            <p:ph type="subTitle" idx="1"/>
          </p:nvPr>
        </p:nvSpPr>
        <p:spPr/>
        <p:txBody>
          <a:bodyPr/>
          <a:lstStyle/>
          <a:p>
            <a:r>
              <a:rPr lang="en-US" altLang="zh-CN" dirty="0" smtClean="0"/>
              <a:t>BGI</a:t>
            </a:r>
            <a:r>
              <a:rPr lang="zh-CN" altLang="en-US" dirty="0" smtClean="0"/>
              <a:t> 黄树嘉</a:t>
            </a:r>
            <a:endParaRPr lang="en-US" dirty="0" smtClean="0"/>
          </a:p>
          <a:p>
            <a:r>
              <a:rPr lang="en-US" dirty="0" smtClean="0"/>
              <a:t>2016-04-21</a:t>
            </a:r>
            <a:endParaRPr lang="en-US" dirty="0"/>
          </a:p>
        </p:txBody>
      </p:sp>
    </p:spTree>
    <p:extLst>
      <p:ext uri="{BB962C8B-B14F-4D97-AF65-F5344CB8AC3E}">
        <p14:creationId xmlns:p14="http://schemas.microsoft.com/office/powerpoint/2010/main" val="428897019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6386" name="图片 2" descr="一小时说通全测序2白-05.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571357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 name="图片 3" descr="一小时说通全测序2白-06.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88651" y="1682143"/>
            <a:ext cx="6557046" cy="356071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Rectangle 1"/>
          <p:cNvSpPr/>
          <p:nvPr/>
        </p:nvSpPr>
        <p:spPr>
          <a:xfrm>
            <a:off x="0" y="5280957"/>
            <a:ext cx="9144000" cy="47214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2233880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heckerboard(across)">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数据格式</a:t>
            </a:r>
            <a:endParaRPr lang="en-US"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1210658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135"/>
            <a:ext cx="8229600" cy="952500"/>
          </a:xfrm>
        </p:spPr>
        <p:txBody>
          <a:bodyPr/>
          <a:lstStyle/>
          <a:p>
            <a:r>
              <a:rPr lang="en-US" dirty="0" smtClean="0">
                <a:latin typeface="Songti SC Regular"/>
                <a:cs typeface="Songti SC Regular"/>
              </a:rPr>
              <a:t>FASTA 格式</a:t>
            </a:r>
            <a:endParaRPr lang="en-US" dirty="0">
              <a:latin typeface="Songti SC Regular"/>
              <a:cs typeface="Songti SC Regular"/>
            </a:endParaRPr>
          </a:p>
        </p:txBody>
      </p:sp>
      <p:sp>
        <p:nvSpPr>
          <p:cNvPr id="5" name="Rectangle 4"/>
          <p:cNvSpPr/>
          <p:nvPr/>
        </p:nvSpPr>
        <p:spPr>
          <a:xfrm>
            <a:off x="1549400" y="1231900"/>
            <a:ext cx="6400800" cy="1938992"/>
          </a:xfrm>
          <a:prstGeom prst="rect">
            <a:avLst/>
          </a:prstGeom>
        </p:spPr>
        <p:txBody>
          <a:bodyPr wrap="square">
            <a:spAutoFit/>
          </a:bodyPr>
          <a:lstStyle/>
          <a:p>
            <a:pPr algn="just"/>
            <a:r>
              <a:rPr lang="en-US" sz="1200" smtClean="0"/>
              <a:t>&gt;</a:t>
            </a:r>
            <a:r>
              <a:rPr lang="en-US" altLang="zh-CN" sz="1200" smtClean="0"/>
              <a:t>MT</a:t>
            </a:r>
            <a:r>
              <a:rPr lang="en-US" sz="1200" smtClean="0"/>
              <a:t>       </a:t>
            </a:r>
            <a:r>
              <a:rPr lang="en-US" sz="1200" dirty="0" smtClean="0"/>
              <a:t>gi</a:t>
            </a:r>
            <a:r>
              <a:rPr lang="en-US" sz="1200" dirty="0"/>
              <a:t>|251831106|ref|NC_012920.1| Homo sapiens mitochondrion, complete genome</a:t>
            </a:r>
          </a:p>
          <a:p>
            <a:pPr algn="just"/>
            <a:r>
              <a:rPr lang="en-US" sz="1200" dirty="0"/>
              <a:t>GATCACAGGTCTATCACCCTATTAACCACTCACGGGAGCTCTCCATGCATTTGGTATTTTCGTCTGGGGG</a:t>
            </a:r>
          </a:p>
          <a:p>
            <a:pPr algn="just"/>
            <a:r>
              <a:rPr lang="en-US" sz="1200" dirty="0"/>
              <a:t>GTATGCACGCGATAGCATTGCGAGACGCTGGAGCCGGAGCACCCTATGTCGCAGTATCTGTCTTTGATTC</a:t>
            </a:r>
          </a:p>
          <a:p>
            <a:pPr algn="just"/>
            <a:r>
              <a:rPr lang="en-US" sz="1200" dirty="0"/>
              <a:t>CTGCCTCATCCTATTATTTATCGCACCTACGTTCAATATTACAGGCGAACATACTTACTAAAGTGTGTTA</a:t>
            </a:r>
          </a:p>
          <a:p>
            <a:pPr algn="just"/>
            <a:r>
              <a:rPr lang="en-US" sz="1200" dirty="0"/>
              <a:t>ATTAATTAATGCTTGTAGGACATAATAATAACAATTGAATGTCTGCACAGCCACTTTCCACACAGACATC</a:t>
            </a:r>
          </a:p>
          <a:p>
            <a:pPr algn="just"/>
            <a:r>
              <a:rPr lang="en-US" sz="1200" dirty="0"/>
              <a:t>ATAACAAAAAATTTCCACCAAACCCCCCCTCCCCCGCTTCTGGCCACAGCACTTAAACACATCTCTGCCA</a:t>
            </a:r>
          </a:p>
          <a:p>
            <a:pPr algn="just"/>
            <a:r>
              <a:rPr lang="en-US" sz="1200" dirty="0"/>
              <a:t>AACCCCAAAAACAAAGAACCCTAACACCAGCCTAACCAGATTTCAAATTTTATCTTTTGGCGGTATGCAC</a:t>
            </a:r>
          </a:p>
          <a:p>
            <a:pPr algn="just"/>
            <a:r>
              <a:rPr lang="en-US" sz="1200" dirty="0"/>
              <a:t>TTTTAACAGTCACCCCCCAACTAACACATTATTTTCCCCTCCCACTCCCATACTACTAATCTCATCAATA</a:t>
            </a:r>
          </a:p>
          <a:p>
            <a:pPr algn="just"/>
            <a:r>
              <a:rPr lang="en-US" sz="1200" dirty="0"/>
              <a:t>CAACCCCCGCCCATCCTACCCAGCACACACACACCGCTGCTAACCCCATACCCCGAACCAACCAAACCCC</a:t>
            </a:r>
          </a:p>
          <a:p>
            <a:pPr algn="just"/>
            <a:r>
              <a:rPr lang="en-US" sz="1200" dirty="0"/>
              <a:t>AAAGACACCCCCCACAGTTTATGTAGCTTACCTCCTCAAAGCAATACACTGAAAATGTTTAGACGGGCTC</a:t>
            </a:r>
          </a:p>
        </p:txBody>
      </p:sp>
    </p:spTree>
    <p:extLst>
      <p:ext uri="{BB962C8B-B14F-4D97-AF65-F5344CB8AC3E}">
        <p14:creationId xmlns:p14="http://schemas.microsoft.com/office/powerpoint/2010/main" val="6453764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smtClean="0"/>
              <a:t>FASTQ</a:t>
            </a:r>
            <a:endParaRPr lang="en-US" dirty="0"/>
          </a:p>
        </p:txBody>
      </p:sp>
      <p:sp>
        <p:nvSpPr>
          <p:cNvPr id="10" name="Content Placeholder 9"/>
          <p:cNvSpPr>
            <a:spLocks noGrp="1"/>
          </p:cNvSpPr>
          <p:nvPr>
            <p:ph idx="1"/>
          </p:nvPr>
        </p:nvSpPr>
        <p:spPr/>
        <p:txBody>
          <a:bodyPr>
            <a:normAutofit/>
          </a:bodyPr>
          <a:lstStyle/>
          <a:p>
            <a:r>
              <a:rPr lang="en-US" sz="2400" dirty="0" err="1" smtClean="0">
                <a:latin typeface="Songti SC Regular"/>
                <a:cs typeface="Songti SC Regular"/>
              </a:rPr>
              <a:t>文本文件，每四行作为一个独立的Read单元</a:t>
            </a:r>
            <a:endParaRPr lang="en-US" sz="2400" dirty="0" smtClean="0">
              <a:latin typeface="Songti SC Regular"/>
              <a:cs typeface="Songti SC Regular"/>
            </a:endParaRPr>
          </a:p>
          <a:p>
            <a:pPr lvl="1"/>
            <a:r>
              <a:rPr lang="zh-CN" altLang="en-US" sz="2000" dirty="0" smtClean="0">
                <a:latin typeface="Songti SC Regular"/>
                <a:cs typeface="Songti SC Regular"/>
              </a:rPr>
              <a:t>第一行：序列标识以及相关</a:t>
            </a:r>
            <a:r>
              <a:rPr lang="zh-CN" altLang="en-US" sz="2000" dirty="0">
                <a:latin typeface="Songti SC Regular"/>
                <a:cs typeface="Songti SC Regular"/>
              </a:rPr>
              <a:t>的描述信息，以‘</a:t>
            </a:r>
            <a:r>
              <a:rPr lang="en-US" altLang="zh-CN" sz="2000" dirty="0">
                <a:latin typeface="Songti SC Regular"/>
                <a:cs typeface="Songti SC Regular"/>
              </a:rPr>
              <a:t>@’</a:t>
            </a:r>
            <a:r>
              <a:rPr lang="zh-CN" altLang="en-US" sz="2000" dirty="0">
                <a:latin typeface="Songti SC Regular"/>
                <a:cs typeface="Songti SC Regular"/>
              </a:rPr>
              <a:t>开头，是每一个序列的唯一标识</a:t>
            </a:r>
            <a:r>
              <a:rPr lang="zh-CN" altLang="en-US" sz="2000" dirty="0" smtClean="0">
                <a:latin typeface="Songti SC Regular"/>
                <a:cs typeface="Songti SC Regular"/>
              </a:rPr>
              <a:t>符；</a:t>
            </a:r>
            <a:endParaRPr lang="en-US" altLang="zh-CN" sz="2000" dirty="0" smtClean="0">
              <a:latin typeface="Songti SC Regular"/>
              <a:cs typeface="Songti SC Regular"/>
            </a:endParaRPr>
          </a:p>
          <a:p>
            <a:pPr lvl="1"/>
            <a:r>
              <a:rPr lang="zh-CN" altLang="en-US" sz="2000" dirty="0" smtClean="0">
                <a:latin typeface="Songti SC Regular"/>
                <a:cs typeface="Songti SC Regular"/>
              </a:rPr>
              <a:t>第二行：测序</a:t>
            </a:r>
            <a:r>
              <a:rPr lang="zh-CN" altLang="en-US" sz="2000" dirty="0">
                <a:latin typeface="Songti SC Regular"/>
                <a:cs typeface="Songti SC Regular"/>
              </a:rPr>
              <a:t>序列，由</a:t>
            </a:r>
            <a:r>
              <a:rPr lang="en-US" altLang="zh-CN" sz="2000" dirty="0">
                <a:latin typeface="Songti SC Regular"/>
                <a:cs typeface="Songti SC Regular"/>
              </a:rPr>
              <a:t>A</a:t>
            </a:r>
            <a:r>
              <a:rPr lang="zh-CN" altLang="en-US" sz="2000" dirty="0">
                <a:latin typeface="Songti SC Regular"/>
                <a:cs typeface="Songti SC Regular"/>
              </a:rPr>
              <a:t>，</a:t>
            </a:r>
            <a:r>
              <a:rPr lang="en-US" altLang="zh-CN" sz="2000" dirty="0">
                <a:latin typeface="Songti SC Regular"/>
                <a:cs typeface="Songti SC Regular"/>
              </a:rPr>
              <a:t>C</a:t>
            </a:r>
            <a:r>
              <a:rPr lang="zh-CN" altLang="en-US" sz="2000" dirty="0">
                <a:latin typeface="Songti SC Regular"/>
                <a:cs typeface="Songti SC Regular"/>
              </a:rPr>
              <a:t>，</a:t>
            </a:r>
            <a:r>
              <a:rPr lang="en-US" altLang="zh-CN" sz="2000" dirty="0">
                <a:latin typeface="Songti SC Regular"/>
                <a:cs typeface="Songti SC Regular"/>
              </a:rPr>
              <a:t>G</a:t>
            </a:r>
            <a:r>
              <a:rPr lang="zh-CN" altLang="en-US" sz="2000" dirty="0">
                <a:latin typeface="Songti SC Regular"/>
                <a:cs typeface="Songti SC Regular"/>
              </a:rPr>
              <a:t>，</a:t>
            </a:r>
            <a:r>
              <a:rPr lang="en-US" altLang="zh-CN" sz="2000" dirty="0">
                <a:latin typeface="Songti SC Regular"/>
                <a:cs typeface="Songti SC Regular"/>
              </a:rPr>
              <a:t>T</a:t>
            </a:r>
            <a:r>
              <a:rPr lang="zh-CN" altLang="en-US" sz="2000" dirty="0">
                <a:latin typeface="Songti SC Regular"/>
                <a:cs typeface="Songti SC Regular"/>
              </a:rPr>
              <a:t>和</a:t>
            </a:r>
            <a:r>
              <a:rPr lang="en-US" altLang="zh-CN" sz="2000" dirty="0">
                <a:latin typeface="Songti SC Regular"/>
                <a:cs typeface="Songti SC Regular"/>
              </a:rPr>
              <a:t>N</a:t>
            </a:r>
            <a:r>
              <a:rPr lang="zh-CN" altLang="en-US" sz="2000" dirty="0">
                <a:latin typeface="Songti SC Regular"/>
                <a:cs typeface="Songti SC Regular"/>
              </a:rPr>
              <a:t>构</a:t>
            </a:r>
            <a:r>
              <a:rPr lang="zh-CN" altLang="en-US" sz="2000" dirty="0" smtClean="0">
                <a:latin typeface="Songti SC Regular"/>
                <a:cs typeface="Songti SC Regular"/>
              </a:rPr>
              <a:t>成；</a:t>
            </a:r>
            <a:endParaRPr lang="en-US" altLang="zh-CN" sz="2000" dirty="0" smtClean="0">
              <a:latin typeface="Songti SC Regular"/>
              <a:cs typeface="Songti SC Regular"/>
            </a:endParaRPr>
          </a:p>
          <a:p>
            <a:pPr lvl="1"/>
            <a:r>
              <a:rPr lang="zh-CN" altLang="en-US" sz="2000" dirty="0" smtClean="0">
                <a:latin typeface="Songti SC Regular"/>
                <a:cs typeface="Songti SC Regular"/>
              </a:rPr>
              <a:t>第三行：</a:t>
            </a:r>
            <a:r>
              <a:rPr lang="en-US" altLang="zh-CN" sz="2000" dirty="0" smtClean="0">
                <a:latin typeface="Songti SC Regular"/>
                <a:cs typeface="Songti SC Regular"/>
              </a:rPr>
              <a:t>『+』</a:t>
            </a:r>
            <a:r>
              <a:rPr lang="zh-CN" altLang="en-US" sz="2000" dirty="0" smtClean="0">
                <a:latin typeface="Songti SC Regular"/>
                <a:cs typeface="Songti SC Regular"/>
              </a:rPr>
              <a:t>开头，后面是序列标示</a:t>
            </a:r>
            <a:r>
              <a:rPr lang="zh-CN" altLang="en-US" sz="2000" dirty="0">
                <a:latin typeface="Songti SC Regular"/>
                <a:cs typeface="Songti SC Regular"/>
              </a:rPr>
              <a:t>符、描述信息，或者什么也</a:t>
            </a:r>
            <a:r>
              <a:rPr lang="zh-CN" altLang="en-US" sz="2000" dirty="0" smtClean="0">
                <a:latin typeface="Songti SC Regular"/>
                <a:cs typeface="Songti SC Regular"/>
              </a:rPr>
              <a:t>不加；</a:t>
            </a:r>
            <a:endParaRPr lang="en-US" altLang="zh-CN" sz="2000" dirty="0">
              <a:latin typeface="Songti SC Regular"/>
              <a:cs typeface="Songti SC Regular"/>
            </a:endParaRPr>
          </a:p>
          <a:p>
            <a:pPr lvl="1"/>
            <a:r>
              <a:rPr lang="zh-CN" altLang="en-US" sz="2000" dirty="0" smtClean="0">
                <a:latin typeface="Songti SC Regular"/>
                <a:cs typeface="Songti SC Regular"/>
              </a:rPr>
              <a:t>第四行：序列质量信息（</a:t>
            </a:r>
            <a:r>
              <a:rPr lang="en-US" altLang="zh-CN" sz="2000" dirty="0" smtClean="0">
                <a:latin typeface="Songti SC Regular"/>
                <a:cs typeface="Songti SC Regular"/>
              </a:rPr>
              <a:t>ASCII-33</a:t>
            </a:r>
            <a:r>
              <a:rPr lang="zh-CN" altLang="en-US" sz="2000" dirty="0" smtClean="0">
                <a:latin typeface="Songti SC Regular"/>
                <a:cs typeface="Songti SC Regular"/>
              </a:rPr>
              <a:t> </a:t>
            </a:r>
            <a:r>
              <a:rPr lang="en-US" altLang="zh-CN" sz="2000" dirty="0" err="1" smtClean="0">
                <a:latin typeface="Songti SC Regular"/>
                <a:cs typeface="Songti SC Regular"/>
              </a:rPr>
              <a:t>Phred</a:t>
            </a:r>
            <a:r>
              <a:rPr lang="zh-CN" altLang="en-US" sz="2000" dirty="0" smtClean="0">
                <a:latin typeface="Songti SC Regular"/>
                <a:cs typeface="Songti SC Regular"/>
              </a:rPr>
              <a:t> </a:t>
            </a:r>
            <a:r>
              <a:rPr lang="en-US" altLang="zh-CN" sz="2000" dirty="0" smtClean="0">
                <a:latin typeface="Songti SC Regular"/>
                <a:cs typeface="Songti SC Regular"/>
              </a:rPr>
              <a:t>scale</a:t>
            </a:r>
            <a:r>
              <a:rPr lang="zh-CN" altLang="en-US" sz="2000" dirty="0" smtClean="0">
                <a:latin typeface="Songti SC Regular"/>
                <a:cs typeface="Songti SC Regular"/>
              </a:rPr>
              <a:t> </a:t>
            </a:r>
            <a:r>
              <a:rPr lang="en-US" altLang="zh-CN" sz="2000" dirty="0" smtClean="0">
                <a:latin typeface="Songti SC Regular"/>
                <a:cs typeface="Songti SC Regular"/>
              </a:rPr>
              <a:t>Q</a:t>
            </a:r>
            <a:r>
              <a:rPr lang="zh-CN" altLang="en-US" sz="2000" dirty="0" smtClean="0">
                <a:latin typeface="Songti SC Regular"/>
                <a:cs typeface="Songti SC Regular"/>
              </a:rPr>
              <a:t>）</a:t>
            </a:r>
            <a:endParaRPr lang="en-US" sz="2400" dirty="0" smtClean="0">
              <a:latin typeface="Songti SC Regular"/>
              <a:cs typeface="Songti SC Regular"/>
            </a:endParaRPr>
          </a:p>
          <a:p>
            <a:r>
              <a:rPr lang="zh-CN" altLang="en-US" sz="2400" dirty="0" smtClean="0">
                <a:latin typeface="Songti SC Regular"/>
                <a:cs typeface="Songti SC Regular"/>
              </a:rPr>
              <a:t>例如：</a:t>
            </a:r>
            <a:endParaRPr lang="en-US" sz="2400" dirty="0">
              <a:latin typeface="Songti SC Regular"/>
              <a:cs typeface="Songti SC Regular"/>
            </a:endParaRPr>
          </a:p>
        </p:txBody>
      </p:sp>
      <p:sp>
        <p:nvSpPr>
          <p:cNvPr id="13" name="Rectangle 12"/>
          <p:cNvSpPr/>
          <p:nvPr/>
        </p:nvSpPr>
        <p:spPr>
          <a:xfrm>
            <a:off x="774700" y="4297403"/>
            <a:ext cx="5041900" cy="1200329"/>
          </a:xfrm>
          <a:prstGeom prst="rect">
            <a:avLst/>
          </a:prstGeom>
          <a:solidFill>
            <a:schemeClr val="bg1">
              <a:lumMod val="95000"/>
            </a:schemeClr>
          </a:solidFill>
        </p:spPr>
        <p:txBody>
          <a:bodyPr wrap="square">
            <a:spAutoFit/>
          </a:bodyPr>
          <a:lstStyle/>
          <a:p>
            <a:r>
              <a:rPr lang="en-US" dirty="0" smtClean="0"/>
              <a:t>@HSQ1004</a:t>
            </a:r>
            <a:r>
              <a:rPr lang="en-US" dirty="0"/>
              <a:t>:134:C0D8DACXX:1:1104:3874:86238/1</a:t>
            </a:r>
          </a:p>
          <a:p>
            <a:r>
              <a:rPr lang="en-US" dirty="0" smtClean="0"/>
              <a:t>GGTTCCTACTTCAGGGTCATAAAGCCTAAAT</a:t>
            </a:r>
            <a:endParaRPr lang="en-US" dirty="0"/>
          </a:p>
          <a:p>
            <a:r>
              <a:rPr lang="en-US" dirty="0"/>
              <a:t>+</a:t>
            </a:r>
          </a:p>
          <a:p>
            <a:r>
              <a:rPr lang="en-US" dirty="0"/>
              <a:t>CC@</a:t>
            </a:r>
            <a:r>
              <a:rPr lang="en-US" dirty="0" smtClean="0"/>
              <a:t>FFFFFHHHHHJJJFHIIJJJJJJIHJIIJJJJJJJJIIG</a:t>
            </a:r>
            <a:endParaRPr lang="en-US" dirty="0"/>
          </a:p>
        </p:txBody>
      </p:sp>
    </p:spTree>
    <p:extLst>
      <p:ext uri="{BB962C8B-B14F-4D97-AF65-F5344CB8AC3E}">
        <p14:creationId xmlns:p14="http://schemas.microsoft.com/office/powerpoint/2010/main" val="305749770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3200" dirty="0" err="1" smtClean="0"/>
              <a:t>Phred</a:t>
            </a:r>
            <a:r>
              <a:rPr lang="en-US" sz="3200" dirty="0" smtClean="0"/>
              <a:t> scale</a:t>
            </a:r>
            <a:endParaRPr lang="en-US" sz="3200" dirty="0"/>
          </a:p>
        </p:txBody>
      </p:sp>
      <p:sp>
        <p:nvSpPr>
          <p:cNvPr id="5" name="Content Placeholder 4"/>
          <p:cNvSpPr>
            <a:spLocks noGrp="1"/>
          </p:cNvSpPr>
          <p:nvPr>
            <p:ph idx="1"/>
          </p:nvPr>
        </p:nvSpPr>
        <p:spPr/>
        <p:txBody>
          <a:bodyPr>
            <a:normAutofit/>
          </a:bodyPr>
          <a:lstStyle/>
          <a:p>
            <a:r>
              <a:rPr lang="en-US" sz="2800" i="1" dirty="0" err="1" smtClean="0"/>
              <a:t>phred</a:t>
            </a:r>
            <a:r>
              <a:rPr lang="en-US" sz="2800" i="1" dirty="0" smtClean="0"/>
              <a:t> </a:t>
            </a:r>
            <a:r>
              <a:rPr lang="en-US" sz="2800" i="1" dirty="0"/>
              <a:t>scale=-</a:t>
            </a:r>
            <a:r>
              <a:rPr lang="en-US" sz="2800" i="1" dirty="0" smtClean="0"/>
              <a:t>10×log10</a:t>
            </a:r>
            <a:r>
              <a:rPr lang="en-US" sz="2800" i="1" dirty="0"/>
              <a:t>(</a:t>
            </a:r>
            <a:r>
              <a:rPr lang="en-US" sz="2800" i="1" dirty="0" err="1"/>
              <a:t>ε</a:t>
            </a:r>
            <a:r>
              <a:rPr lang="en-US" sz="2800" i="1" dirty="0"/>
              <a:t>)</a:t>
            </a:r>
            <a:endParaRPr lang="en-US" sz="2800" dirty="0"/>
          </a:p>
          <a:p>
            <a:r>
              <a:rPr lang="zh-CN" altLang="en-US" sz="2800" dirty="0"/>
              <a:t>例子：</a:t>
            </a:r>
            <a:endParaRPr lang="en-US" altLang="zh-CN" sz="2800" dirty="0"/>
          </a:p>
          <a:p>
            <a:pPr lvl="1"/>
            <a:r>
              <a:rPr lang="zh-CN" altLang="zh-CN" dirty="0">
                <a:latin typeface="Arial"/>
                <a:cs typeface="Arial"/>
              </a:rPr>
              <a:t>9</a:t>
            </a:r>
            <a:r>
              <a:rPr lang="en-US" altLang="zh-CN" dirty="0">
                <a:latin typeface="Arial"/>
                <a:cs typeface="Arial"/>
              </a:rPr>
              <a:t>0%</a:t>
            </a:r>
            <a:r>
              <a:rPr lang="zh-CN" altLang="en-US" dirty="0">
                <a:latin typeface="Arial"/>
                <a:cs typeface="Arial"/>
              </a:rPr>
              <a:t>置信度（</a:t>
            </a:r>
            <a:r>
              <a:rPr lang="en-US" altLang="zh-CN" dirty="0">
                <a:latin typeface="Arial"/>
                <a:cs typeface="Arial"/>
              </a:rPr>
              <a:t>10%</a:t>
            </a:r>
            <a:r>
              <a:rPr lang="zh-CN" altLang="en-US" dirty="0">
                <a:latin typeface="Arial"/>
                <a:cs typeface="Arial"/>
              </a:rPr>
              <a:t> </a:t>
            </a:r>
            <a:r>
              <a:rPr lang="en-US" altLang="zh-CN" dirty="0">
                <a:latin typeface="Arial"/>
                <a:cs typeface="Arial"/>
              </a:rPr>
              <a:t>error</a:t>
            </a:r>
            <a:r>
              <a:rPr lang="zh-CN" altLang="en-US" dirty="0">
                <a:latin typeface="Arial"/>
                <a:cs typeface="Arial"/>
              </a:rPr>
              <a:t> </a:t>
            </a:r>
            <a:r>
              <a:rPr lang="en-US" altLang="zh-CN" dirty="0">
                <a:latin typeface="Arial"/>
                <a:cs typeface="Arial"/>
              </a:rPr>
              <a:t>rate</a:t>
            </a:r>
            <a:r>
              <a:rPr lang="zh-CN" altLang="en-US" dirty="0">
                <a:latin typeface="Arial"/>
                <a:cs typeface="Arial"/>
              </a:rPr>
              <a:t>）</a:t>
            </a:r>
            <a:r>
              <a:rPr lang="en-US" altLang="zh-CN" dirty="0">
                <a:latin typeface="Arial"/>
                <a:cs typeface="Arial"/>
              </a:rPr>
              <a:t>=Q10</a:t>
            </a:r>
          </a:p>
          <a:p>
            <a:pPr lvl="1"/>
            <a:r>
              <a:rPr lang="zh-CN" altLang="zh-CN" dirty="0">
                <a:latin typeface="Arial"/>
                <a:cs typeface="Arial"/>
              </a:rPr>
              <a:t>99</a:t>
            </a:r>
            <a:r>
              <a:rPr lang="en-US" altLang="zh-CN" dirty="0">
                <a:latin typeface="Arial"/>
                <a:cs typeface="Arial"/>
              </a:rPr>
              <a:t>%</a:t>
            </a:r>
            <a:r>
              <a:rPr lang="zh-CN" altLang="en-US" dirty="0">
                <a:latin typeface="Arial"/>
                <a:cs typeface="Arial"/>
              </a:rPr>
              <a:t>置信度（</a:t>
            </a:r>
            <a:r>
              <a:rPr lang="en-US" altLang="zh-CN" dirty="0">
                <a:latin typeface="Arial"/>
                <a:cs typeface="Arial"/>
              </a:rPr>
              <a:t>1%</a:t>
            </a:r>
            <a:r>
              <a:rPr lang="zh-CN" altLang="en-US" dirty="0">
                <a:latin typeface="Arial"/>
                <a:cs typeface="Arial"/>
              </a:rPr>
              <a:t> </a:t>
            </a:r>
            <a:r>
              <a:rPr lang="en-US" altLang="zh-CN" dirty="0">
                <a:latin typeface="Arial"/>
                <a:cs typeface="Arial"/>
              </a:rPr>
              <a:t>error</a:t>
            </a:r>
            <a:r>
              <a:rPr lang="zh-CN" altLang="en-US" dirty="0">
                <a:latin typeface="Arial"/>
                <a:cs typeface="Arial"/>
              </a:rPr>
              <a:t> </a:t>
            </a:r>
            <a:r>
              <a:rPr lang="en-US" altLang="zh-CN" dirty="0">
                <a:latin typeface="Arial"/>
                <a:cs typeface="Arial"/>
              </a:rPr>
              <a:t>rate</a:t>
            </a:r>
            <a:r>
              <a:rPr lang="zh-CN" altLang="en-US" dirty="0">
                <a:latin typeface="Arial"/>
                <a:cs typeface="Arial"/>
              </a:rPr>
              <a:t>）</a:t>
            </a:r>
            <a:r>
              <a:rPr lang="en-US" altLang="zh-CN" dirty="0">
                <a:latin typeface="Arial"/>
                <a:cs typeface="Arial"/>
              </a:rPr>
              <a:t>=Q20</a:t>
            </a:r>
          </a:p>
          <a:p>
            <a:pPr lvl="1"/>
            <a:r>
              <a:rPr lang="zh-CN" altLang="zh-CN" dirty="0">
                <a:latin typeface="Arial"/>
                <a:cs typeface="Arial"/>
              </a:rPr>
              <a:t>99</a:t>
            </a:r>
            <a:r>
              <a:rPr lang="en-US" altLang="zh-CN" dirty="0">
                <a:latin typeface="Arial"/>
                <a:cs typeface="Arial"/>
              </a:rPr>
              <a:t>.9%</a:t>
            </a:r>
            <a:r>
              <a:rPr lang="zh-CN" altLang="en-US" dirty="0">
                <a:latin typeface="Arial"/>
                <a:cs typeface="Arial"/>
              </a:rPr>
              <a:t>置信度</a:t>
            </a:r>
            <a:r>
              <a:rPr lang="zh-CN" altLang="en-US" dirty="0" smtClean="0">
                <a:latin typeface="Arial"/>
                <a:cs typeface="Arial"/>
              </a:rPr>
              <a:t>（</a:t>
            </a:r>
            <a:r>
              <a:rPr lang="en-US" altLang="zh-CN" dirty="0" smtClean="0">
                <a:latin typeface="Arial"/>
                <a:cs typeface="Arial"/>
              </a:rPr>
              <a:t>0.1</a:t>
            </a:r>
            <a:r>
              <a:rPr lang="en-US" altLang="zh-CN" dirty="0">
                <a:latin typeface="Arial"/>
                <a:cs typeface="Arial"/>
              </a:rPr>
              <a:t>%</a:t>
            </a:r>
            <a:r>
              <a:rPr lang="zh-CN" altLang="en-US" dirty="0">
                <a:latin typeface="Arial"/>
                <a:cs typeface="Arial"/>
              </a:rPr>
              <a:t> </a:t>
            </a:r>
            <a:r>
              <a:rPr lang="en-US" altLang="zh-CN" dirty="0">
                <a:latin typeface="Arial"/>
                <a:cs typeface="Arial"/>
              </a:rPr>
              <a:t>error</a:t>
            </a:r>
            <a:r>
              <a:rPr lang="zh-CN" altLang="en-US" dirty="0">
                <a:latin typeface="Arial"/>
                <a:cs typeface="Arial"/>
              </a:rPr>
              <a:t> </a:t>
            </a:r>
            <a:r>
              <a:rPr lang="en-US" altLang="zh-CN" dirty="0">
                <a:latin typeface="Arial"/>
                <a:cs typeface="Arial"/>
              </a:rPr>
              <a:t>rate</a:t>
            </a:r>
            <a:r>
              <a:rPr lang="zh-CN" altLang="en-US" dirty="0">
                <a:latin typeface="Arial"/>
                <a:cs typeface="Arial"/>
              </a:rPr>
              <a:t>）</a:t>
            </a:r>
            <a:r>
              <a:rPr lang="en-US" altLang="zh-CN" dirty="0">
                <a:latin typeface="Arial"/>
                <a:cs typeface="Arial"/>
              </a:rPr>
              <a:t>=Q30</a:t>
            </a:r>
            <a:endParaRPr lang="en-US" altLang="zh-CN" dirty="0" smtClean="0"/>
          </a:p>
          <a:p>
            <a:r>
              <a:rPr lang="en-US" altLang="zh-CN" sz="2800" dirty="0" smtClean="0">
                <a:latin typeface="Arial"/>
                <a:cs typeface="Arial"/>
              </a:rPr>
              <a:t>SAM</a:t>
            </a:r>
            <a:r>
              <a:rPr lang="zh-CN" altLang="en-US" sz="2800" dirty="0" smtClean="0">
                <a:latin typeface="Arial"/>
                <a:cs typeface="Arial"/>
              </a:rPr>
              <a:t>/</a:t>
            </a:r>
            <a:r>
              <a:rPr lang="en-US" altLang="zh-CN" sz="2800" dirty="0" smtClean="0">
                <a:latin typeface="Arial"/>
                <a:cs typeface="Arial"/>
              </a:rPr>
              <a:t>BAM</a:t>
            </a:r>
            <a:r>
              <a:rPr lang="zh-CN" altLang="en-US" sz="2800" dirty="0" smtClean="0">
                <a:latin typeface="Arial"/>
                <a:cs typeface="Arial"/>
              </a:rPr>
              <a:t>比对结果也是</a:t>
            </a:r>
            <a:r>
              <a:rPr lang="en-US" altLang="zh-CN" sz="2800" dirty="0" smtClean="0">
                <a:latin typeface="Arial"/>
                <a:cs typeface="Arial"/>
              </a:rPr>
              <a:t>ASCII</a:t>
            </a:r>
            <a:r>
              <a:rPr lang="zh-CN" altLang="en-US" sz="2800" dirty="0" smtClean="0">
                <a:latin typeface="Arial"/>
                <a:cs typeface="Arial"/>
              </a:rPr>
              <a:t> </a:t>
            </a:r>
            <a:r>
              <a:rPr lang="en-US" altLang="zh-CN" sz="2800" dirty="0" smtClean="0">
                <a:latin typeface="Arial"/>
                <a:cs typeface="Arial"/>
              </a:rPr>
              <a:t>33</a:t>
            </a:r>
            <a:r>
              <a:rPr lang="zh-CN" altLang="en-US" sz="2800" dirty="0" smtClean="0">
                <a:latin typeface="Arial"/>
                <a:cs typeface="Arial"/>
              </a:rPr>
              <a:t>体系</a:t>
            </a:r>
            <a:endParaRPr lang="en-US" altLang="zh-CN" sz="2800" dirty="0" smtClean="0">
              <a:latin typeface="Arial"/>
              <a:cs typeface="Arial"/>
            </a:endParaRPr>
          </a:p>
          <a:p>
            <a:pPr marL="457200" lvl="1" indent="0">
              <a:buNone/>
            </a:pPr>
            <a:endParaRPr lang="en-US" dirty="0">
              <a:latin typeface="Arial"/>
              <a:cs typeface="Arial"/>
            </a:endParaRPr>
          </a:p>
        </p:txBody>
      </p:sp>
    </p:spTree>
    <p:extLst>
      <p:ext uri="{BB962C8B-B14F-4D97-AF65-F5344CB8AC3E}">
        <p14:creationId xmlns:p14="http://schemas.microsoft.com/office/powerpoint/2010/main" val="26638053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197100" y="1041400"/>
            <a:ext cx="5551231" cy="4508500"/>
          </a:xfrm>
          <a:prstGeom prst="rect">
            <a:avLst/>
          </a:prstGeom>
        </p:spPr>
      </p:pic>
      <p:sp>
        <p:nvSpPr>
          <p:cNvPr id="5" name="Title 3"/>
          <p:cNvSpPr txBox="1">
            <a:spLocks/>
          </p:cNvSpPr>
          <p:nvPr/>
        </p:nvSpPr>
        <p:spPr>
          <a:xfrm>
            <a:off x="457200" y="228865"/>
            <a:ext cx="8229600" cy="622035"/>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200" dirty="0" err="1" smtClean="0"/>
              <a:t>Phred</a:t>
            </a:r>
            <a:r>
              <a:rPr lang="en-US" sz="3200" dirty="0" smtClean="0"/>
              <a:t> </a:t>
            </a:r>
            <a:r>
              <a:rPr lang="en-US" altLang="zh-CN" sz="3200" dirty="0" smtClean="0"/>
              <a:t>value</a:t>
            </a:r>
            <a:r>
              <a:rPr lang="zh-CN" altLang="en-US" sz="3200" dirty="0" smtClean="0"/>
              <a:t>分值分布图</a:t>
            </a:r>
            <a:endParaRPr lang="en-US" sz="3200" dirty="0"/>
          </a:p>
        </p:txBody>
      </p:sp>
    </p:spTree>
    <p:extLst>
      <p:ext uri="{BB962C8B-B14F-4D97-AF65-F5344CB8AC3E}">
        <p14:creationId xmlns:p14="http://schemas.microsoft.com/office/powerpoint/2010/main" val="18256090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2006600"/>
            <a:ext cx="9144000" cy="1692958"/>
          </a:xfrm>
          <a:prstGeom prst="rect">
            <a:avLst/>
          </a:prstGeom>
        </p:spPr>
      </p:pic>
      <p:sp>
        <p:nvSpPr>
          <p:cNvPr id="3" name="Title 2"/>
          <p:cNvSpPr>
            <a:spLocks noGrp="1"/>
          </p:cNvSpPr>
          <p:nvPr>
            <p:ph type="title"/>
          </p:nvPr>
        </p:nvSpPr>
        <p:spPr/>
        <p:txBody>
          <a:bodyPr>
            <a:normAutofit/>
          </a:bodyPr>
          <a:lstStyle/>
          <a:p>
            <a:r>
              <a:rPr lang="en-US" altLang="zh-CN" sz="3200" dirty="0" smtClean="0">
                <a:latin typeface="Songti SC Regular"/>
                <a:cs typeface="Songti SC Regular"/>
              </a:rPr>
              <a:t>SAM/</a:t>
            </a:r>
            <a:r>
              <a:rPr lang="en-US" sz="3200" dirty="0" err="1" smtClean="0">
                <a:latin typeface="Songti SC Regular"/>
                <a:cs typeface="Songti SC Regular"/>
              </a:rPr>
              <a:t>BAM文件</a:t>
            </a:r>
            <a:endParaRPr lang="en-US" sz="3200" dirty="0">
              <a:latin typeface="Songti SC Regular"/>
              <a:cs typeface="Songti SC Regular"/>
            </a:endParaRPr>
          </a:p>
        </p:txBody>
      </p:sp>
    </p:spTree>
    <p:extLst>
      <p:ext uri="{BB962C8B-B14F-4D97-AF65-F5344CB8AC3E}">
        <p14:creationId xmlns:p14="http://schemas.microsoft.com/office/powerpoint/2010/main" val="25520824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0" y="12700"/>
            <a:ext cx="9144000" cy="5279973"/>
          </a:xfrm>
          <a:prstGeom prst="rect">
            <a:avLst/>
          </a:prstGeom>
        </p:spPr>
      </p:pic>
      <p:sp>
        <p:nvSpPr>
          <p:cNvPr id="4" name="Rectangle 3"/>
          <p:cNvSpPr/>
          <p:nvPr/>
        </p:nvSpPr>
        <p:spPr>
          <a:xfrm>
            <a:off x="107037" y="5438001"/>
            <a:ext cx="2890535" cy="276999"/>
          </a:xfrm>
          <a:prstGeom prst="rect">
            <a:avLst/>
          </a:prstGeom>
        </p:spPr>
        <p:txBody>
          <a:bodyPr wrap="none">
            <a:spAutoFit/>
          </a:bodyPr>
          <a:lstStyle/>
          <a:p>
            <a:r>
              <a:rPr lang="en-US" baseline="30000" dirty="0" smtClean="0">
                <a:solidFill>
                  <a:schemeClr val="accent5">
                    <a:lumMod val="75000"/>
                  </a:schemeClr>
                </a:solidFill>
              </a:rPr>
              <a:t>http</a:t>
            </a:r>
            <a:r>
              <a:rPr lang="en-US" baseline="30000" dirty="0">
                <a:solidFill>
                  <a:schemeClr val="accent5">
                    <a:lumMod val="75000"/>
                  </a:schemeClr>
                </a:solidFill>
              </a:rPr>
              <a:t>://</a:t>
            </a:r>
            <a:r>
              <a:rPr lang="en-US" baseline="30000" dirty="0" err="1">
                <a:solidFill>
                  <a:schemeClr val="accent5">
                    <a:lumMod val="75000"/>
                  </a:schemeClr>
                </a:solidFill>
              </a:rPr>
              <a:t>samtools.sourceforge.net</a:t>
            </a:r>
            <a:r>
              <a:rPr lang="en-US" baseline="30000" dirty="0">
                <a:solidFill>
                  <a:schemeClr val="accent5">
                    <a:lumMod val="75000"/>
                  </a:schemeClr>
                </a:solidFill>
              </a:rPr>
              <a:t>/SAM1.pdf</a:t>
            </a:r>
            <a:endParaRPr lang="en-US" dirty="0">
              <a:solidFill>
                <a:schemeClr val="accent5">
                  <a:lumMod val="75000"/>
                </a:schemeClr>
              </a:solidFill>
            </a:endParaRPr>
          </a:p>
        </p:txBody>
      </p:sp>
    </p:spTree>
    <p:extLst>
      <p:ext uri="{BB962C8B-B14F-4D97-AF65-F5344CB8AC3E}">
        <p14:creationId xmlns:p14="http://schemas.microsoft.com/office/powerpoint/2010/main" val="23762529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0" y="630155"/>
            <a:ext cx="9144000" cy="5046745"/>
          </a:xfrm>
          <a:prstGeom prst="rect">
            <a:avLst/>
          </a:prstGeom>
        </p:spPr>
      </p:pic>
      <p:sp>
        <p:nvSpPr>
          <p:cNvPr id="4" name="Rectangle 3"/>
          <p:cNvSpPr/>
          <p:nvPr/>
        </p:nvSpPr>
        <p:spPr>
          <a:xfrm>
            <a:off x="635000" y="5438001"/>
            <a:ext cx="6985000" cy="276999"/>
          </a:xfrm>
          <a:prstGeom prst="rect">
            <a:avLst/>
          </a:prstGeom>
        </p:spPr>
        <p:txBody>
          <a:bodyPr wrap="square">
            <a:spAutoFit/>
          </a:bodyPr>
          <a:lstStyle/>
          <a:p>
            <a:r>
              <a:rPr lang="en-US" baseline="30000" dirty="0">
                <a:solidFill>
                  <a:srgbClr val="31859C"/>
                </a:solidFill>
              </a:rPr>
              <a:t>www.1000genomes.org/wiki/Analysis/Variant Call Format/vcf-variant-call-format-version-41</a:t>
            </a:r>
            <a:endParaRPr lang="en-US" dirty="0">
              <a:solidFill>
                <a:srgbClr val="31859C"/>
              </a:solidFill>
            </a:endParaRPr>
          </a:p>
        </p:txBody>
      </p:sp>
      <p:sp>
        <p:nvSpPr>
          <p:cNvPr id="5" name="Title 4"/>
          <p:cNvSpPr>
            <a:spLocks noGrp="1"/>
          </p:cNvSpPr>
          <p:nvPr>
            <p:ph type="title"/>
          </p:nvPr>
        </p:nvSpPr>
        <p:spPr>
          <a:xfrm>
            <a:off x="457200" y="25665"/>
            <a:ext cx="8229600" cy="952500"/>
          </a:xfrm>
        </p:spPr>
        <p:txBody>
          <a:bodyPr/>
          <a:lstStyle/>
          <a:p>
            <a:r>
              <a:rPr lang="en-US" dirty="0" smtClean="0"/>
              <a:t>VCF</a:t>
            </a:r>
            <a:r>
              <a:rPr lang="zh-CN" altLang="en-US" dirty="0" smtClean="0"/>
              <a:t> 文件格式</a:t>
            </a:r>
            <a:endParaRPr lang="en-US" dirty="0"/>
          </a:p>
        </p:txBody>
      </p:sp>
    </p:spTree>
    <p:extLst>
      <p:ext uri="{BB962C8B-B14F-4D97-AF65-F5344CB8AC3E}">
        <p14:creationId xmlns:p14="http://schemas.microsoft.com/office/powerpoint/2010/main" val="195391648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全基因组分析流程</a:t>
            </a:r>
            <a:endParaRPr lang="en-US" dirty="0"/>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214210315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目录</a:t>
            </a:r>
            <a:endParaRPr lang="en-US" dirty="0"/>
          </a:p>
        </p:txBody>
      </p:sp>
      <p:sp>
        <p:nvSpPr>
          <p:cNvPr id="3" name="Content Placeholder 2"/>
          <p:cNvSpPr>
            <a:spLocks noGrp="1"/>
          </p:cNvSpPr>
          <p:nvPr>
            <p:ph idx="1"/>
          </p:nvPr>
        </p:nvSpPr>
        <p:spPr/>
        <p:txBody>
          <a:bodyPr/>
          <a:lstStyle/>
          <a:p>
            <a:r>
              <a:rPr lang="zh-CN" altLang="en-US" dirty="0" smtClean="0"/>
              <a:t>高通量测序技术简介</a:t>
            </a:r>
            <a:endParaRPr lang="en-US" altLang="zh-CN" dirty="0" smtClean="0"/>
          </a:p>
          <a:p>
            <a:r>
              <a:rPr lang="zh-CN" altLang="en-US" dirty="0" smtClean="0"/>
              <a:t>常用数据格式</a:t>
            </a:r>
            <a:endParaRPr lang="en-US" altLang="zh-CN" dirty="0" smtClean="0"/>
          </a:p>
          <a:p>
            <a:r>
              <a:rPr lang="zh-CN" altLang="en-US" dirty="0" smtClean="0"/>
              <a:t>全基因分析流程</a:t>
            </a:r>
            <a:endParaRPr lang="en-US" altLang="zh-CN" dirty="0" smtClean="0"/>
          </a:p>
          <a:p>
            <a:r>
              <a:rPr lang="zh-CN" altLang="en-US" dirty="0" smtClean="0"/>
              <a:t>变异检测</a:t>
            </a:r>
            <a:endParaRPr lang="en-US" dirty="0"/>
          </a:p>
        </p:txBody>
      </p:sp>
    </p:spTree>
    <p:extLst>
      <p:ext uri="{BB962C8B-B14F-4D97-AF65-F5344CB8AC3E}">
        <p14:creationId xmlns:p14="http://schemas.microsoft.com/office/powerpoint/2010/main" val="35568067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ounded Rectangle 16"/>
          <p:cNvSpPr/>
          <p:nvPr/>
        </p:nvSpPr>
        <p:spPr>
          <a:xfrm>
            <a:off x="139279" y="36636"/>
            <a:ext cx="8758415" cy="1318846"/>
          </a:xfrm>
          <a:prstGeom prst="roundRect">
            <a:avLst>
              <a:gd name="adj" fmla="val 8333"/>
            </a:avLst>
          </a:prstGeom>
          <a:noFill/>
          <a:ln w="28575" cmpd="sng">
            <a:solidFill>
              <a:schemeClr val="bg1">
                <a:lumMod val="50000"/>
              </a:schemeClr>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9" name="Straight Arrow Connector 78"/>
          <p:cNvCxnSpPr>
            <a:stCxn id="58" idx="2"/>
            <a:endCxn id="75" idx="0"/>
          </p:cNvCxnSpPr>
          <p:nvPr/>
        </p:nvCxnSpPr>
        <p:spPr>
          <a:xfrm>
            <a:off x="4751613" y="3859074"/>
            <a:ext cx="8555" cy="257263"/>
          </a:xfrm>
          <a:prstGeom prst="straightConnector1">
            <a:avLst/>
          </a:prstGeom>
          <a:ln>
            <a:headEnd type="none"/>
            <a:tailEnd type="triangle"/>
          </a:ln>
        </p:spPr>
        <p:style>
          <a:lnRef idx="2">
            <a:schemeClr val="accent5"/>
          </a:lnRef>
          <a:fillRef idx="0">
            <a:schemeClr val="accent5"/>
          </a:fillRef>
          <a:effectRef idx="1">
            <a:schemeClr val="accent5"/>
          </a:effectRef>
          <a:fontRef idx="minor">
            <a:schemeClr val="tx1"/>
          </a:fontRef>
        </p:style>
      </p:cxnSp>
      <p:grpSp>
        <p:nvGrpSpPr>
          <p:cNvPr id="86" name="Group 85"/>
          <p:cNvGrpSpPr/>
          <p:nvPr/>
        </p:nvGrpSpPr>
        <p:grpSpPr>
          <a:xfrm>
            <a:off x="3302542" y="1570505"/>
            <a:ext cx="2541281" cy="4100752"/>
            <a:chOff x="2819942" y="1608605"/>
            <a:chExt cx="2541281" cy="4100752"/>
          </a:xfrm>
        </p:grpSpPr>
        <p:sp>
          <p:nvSpPr>
            <p:cNvPr id="75" name="Rounded Rectangle 74"/>
            <p:cNvSpPr/>
            <p:nvPr/>
          </p:nvSpPr>
          <p:spPr>
            <a:xfrm>
              <a:off x="3686353" y="4154437"/>
              <a:ext cx="1182430" cy="322014"/>
            </a:xfrm>
            <a:prstGeom prst="roundRect">
              <a:avLst/>
            </a:prstGeom>
            <a:solidFill>
              <a:schemeClr val="bg1">
                <a:lumMod val="85000"/>
              </a:schemeClr>
            </a:solidFill>
            <a:ln>
              <a:noFill/>
            </a:ln>
            <a:effectLst/>
          </p:spPr>
          <p:style>
            <a:lnRef idx="1">
              <a:schemeClr val="dk1"/>
            </a:lnRef>
            <a:fillRef idx="2">
              <a:schemeClr val="dk1"/>
            </a:fillRef>
            <a:effectRef idx="1">
              <a:schemeClr val="dk1"/>
            </a:effectRef>
            <a:fontRef idx="minor">
              <a:schemeClr val="dk1"/>
            </a:fontRef>
          </p:style>
          <p:txBody>
            <a:bodyPr rtlCol="0" anchor="ctr"/>
            <a:lstStyle/>
            <a:p>
              <a:pPr algn="ctr"/>
              <a:r>
                <a:rPr lang="en-US" sz="900" b="1" dirty="0" smtClean="0">
                  <a:latin typeface="Arial"/>
                  <a:cs typeface="Arial"/>
                </a:rPr>
                <a:t>Joint Genotype</a:t>
              </a:r>
              <a:endParaRPr lang="en-US" sz="900" b="1" dirty="0">
                <a:latin typeface="Arial"/>
                <a:cs typeface="Arial"/>
              </a:endParaRPr>
            </a:p>
          </p:txBody>
        </p:sp>
        <p:grpSp>
          <p:nvGrpSpPr>
            <p:cNvPr id="83" name="Group 82"/>
            <p:cNvGrpSpPr/>
            <p:nvPr/>
          </p:nvGrpSpPr>
          <p:grpSpPr>
            <a:xfrm>
              <a:off x="2819942" y="1608605"/>
              <a:ext cx="2541281" cy="4100752"/>
              <a:chOff x="5920548" y="1539585"/>
              <a:chExt cx="2541281" cy="4100752"/>
            </a:xfrm>
          </p:grpSpPr>
          <p:grpSp>
            <p:nvGrpSpPr>
              <p:cNvPr id="52" name="Group 51"/>
              <p:cNvGrpSpPr/>
              <p:nvPr/>
            </p:nvGrpSpPr>
            <p:grpSpPr>
              <a:xfrm>
                <a:off x="5920548" y="1539585"/>
                <a:ext cx="2541281" cy="4100752"/>
                <a:chOff x="2628334" y="1444971"/>
                <a:chExt cx="2811362" cy="4205003"/>
              </a:xfrm>
            </p:grpSpPr>
            <p:sp>
              <p:nvSpPr>
                <p:cNvPr id="53" name="Rectangle 52"/>
                <p:cNvSpPr/>
                <p:nvPr/>
              </p:nvSpPr>
              <p:spPr>
                <a:xfrm>
                  <a:off x="3022600" y="5370547"/>
                  <a:ext cx="1308100" cy="279427"/>
                </a:xfrm>
                <a:prstGeom prst="rect">
                  <a:avLst/>
                </a:prstGeom>
                <a:solidFill>
                  <a:schemeClr val="bg1">
                    <a:lumMod val="95000"/>
                  </a:schemeClr>
                </a:solidFill>
                <a:ln>
                  <a:noFill/>
                </a:ln>
                <a:effectLst/>
              </p:spPr>
              <p:style>
                <a:lnRef idx="1">
                  <a:schemeClr val="dk1"/>
                </a:lnRef>
                <a:fillRef idx="2">
                  <a:schemeClr val="dk1"/>
                </a:fillRef>
                <a:effectRef idx="1">
                  <a:schemeClr val="dk1"/>
                </a:effectRef>
                <a:fontRef idx="minor">
                  <a:schemeClr val="dk1"/>
                </a:fontRef>
              </p:style>
              <p:txBody>
                <a:bodyPr rtlCol="0" anchor="ctr"/>
                <a:lstStyle/>
                <a:p>
                  <a:pPr algn="ctr"/>
                  <a:r>
                    <a:rPr lang="en-US" sz="900" b="1" dirty="0" smtClean="0">
                      <a:latin typeface="Arial"/>
                      <a:cs typeface="Arial"/>
                    </a:rPr>
                    <a:t>Ready Variants</a:t>
                  </a:r>
                  <a:endParaRPr lang="en-US" sz="900" b="1" dirty="0">
                    <a:latin typeface="Arial"/>
                    <a:cs typeface="Arial"/>
                  </a:endParaRPr>
                </a:p>
              </p:txBody>
            </p:sp>
            <p:grpSp>
              <p:nvGrpSpPr>
                <p:cNvPr id="54" name="Group 53"/>
                <p:cNvGrpSpPr/>
                <p:nvPr/>
              </p:nvGrpSpPr>
              <p:grpSpPr>
                <a:xfrm>
                  <a:off x="2628334" y="1444971"/>
                  <a:ext cx="2811362" cy="3953819"/>
                  <a:chOff x="2628334" y="1444971"/>
                  <a:chExt cx="2811362" cy="3953819"/>
                </a:xfrm>
              </p:grpSpPr>
              <p:sp>
                <p:nvSpPr>
                  <p:cNvPr id="55" name="Rectangle 54"/>
                  <p:cNvSpPr/>
                  <p:nvPr/>
                </p:nvSpPr>
                <p:spPr>
                  <a:xfrm>
                    <a:off x="3022600" y="1955773"/>
                    <a:ext cx="1308100" cy="279427"/>
                  </a:xfrm>
                  <a:prstGeom prst="rect">
                    <a:avLst/>
                  </a:prstGeom>
                  <a:solidFill>
                    <a:schemeClr val="bg1">
                      <a:lumMod val="95000"/>
                    </a:schemeClr>
                  </a:solidFill>
                  <a:ln>
                    <a:noFill/>
                  </a:ln>
                  <a:effectLst/>
                </p:spPr>
                <p:style>
                  <a:lnRef idx="1">
                    <a:schemeClr val="dk1"/>
                  </a:lnRef>
                  <a:fillRef idx="2">
                    <a:schemeClr val="dk1"/>
                  </a:fillRef>
                  <a:effectRef idx="1">
                    <a:schemeClr val="dk1"/>
                  </a:effectRef>
                  <a:fontRef idx="minor">
                    <a:schemeClr val="dk1"/>
                  </a:fontRef>
                </p:style>
                <p:txBody>
                  <a:bodyPr rtlCol="0" anchor="ctr"/>
                  <a:lstStyle/>
                  <a:p>
                    <a:pPr algn="ctr"/>
                    <a:r>
                      <a:rPr lang="en-US" sz="900" b="1" dirty="0" smtClean="0">
                        <a:latin typeface="Arial"/>
                        <a:cs typeface="Arial"/>
                      </a:rPr>
                      <a:t>Ready reads</a:t>
                    </a:r>
                    <a:endParaRPr lang="en-US" sz="900" b="1" dirty="0">
                      <a:latin typeface="Arial"/>
                      <a:cs typeface="Arial"/>
                    </a:endParaRPr>
                  </a:p>
                </p:txBody>
              </p:sp>
              <p:sp>
                <p:nvSpPr>
                  <p:cNvPr id="56" name="Rounded Rectangle 55"/>
                  <p:cNvSpPr/>
                  <p:nvPr/>
                </p:nvSpPr>
                <p:spPr>
                  <a:xfrm>
                    <a:off x="3022600" y="2525363"/>
                    <a:ext cx="1308099" cy="330200"/>
                  </a:xfrm>
                  <a:prstGeom prst="roundRect">
                    <a:avLst/>
                  </a:prstGeom>
                  <a:solidFill>
                    <a:schemeClr val="bg1">
                      <a:lumMod val="85000"/>
                    </a:schemeClr>
                  </a:solidFill>
                  <a:ln>
                    <a:noFill/>
                  </a:ln>
                  <a:effectLst/>
                </p:spPr>
                <p:style>
                  <a:lnRef idx="1">
                    <a:schemeClr val="dk1"/>
                  </a:lnRef>
                  <a:fillRef idx="2">
                    <a:schemeClr val="dk1"/>
                  </a:fillRef>
                  <a:effectRef idx="1">
                    <a:schemeClr val="dk1"/>
                  </a:effectRef>
                  <a:fontRef idx="minor">
                    <a:schemeClr val="dk1"/>
                  </a:fontRef>
                </p:style>
                <p:txBody>
                  <a:bodyPr rtlCol="0" anchor="ctr"/>
                  <a:lstStyle/>
                  <a:p>
                    <a:pPr algn="ctr"/>
                    <a:r>
                      <a:rPr lang="en-US" sz="900" b="1" dirty="0" smtClean="0">
                        <a:latin typeface="Arial"/>
                        <a:cs typeface="Arial"/>
                      </a:rPr>
                      <a:t>Call Variants</a:t>
                    </a:r>
                    <a:endParaRPr lang="en-US" sz="900" b="1" dirty="0">
                      <a:latin typeface="Arial"/>
                      <a:cs typeface="Arial"/>
                    </a:endParaRPr>
                  </a:p>
                </p:txBody>
              </p:sp>
              <p:sp>
                <p:nvSpPr>
                  <p:cNvPr id="58" name="Rounded Rectangle 57"/>
                  <p:cNvSpPr/>
                  <p:nvPr/>
                </p:nvSpPr>
                <p:spPr>
                  <a:xfrm>
                    <a:off x="3577361" y="3461521"/>
                    <a:ext cx="1308095" cy="330200"/>
                  </a:xfrm>
                  <a:prstGeom prst="roundRect">
                    <a:avLst/>
                  </a:prstGeom>
                  <a:solidFill>
                    <a:schemeClr val="bg1">
                      <a:lumMod val="85000"/>
                    </a:schemeClr>
                  </a:solidFill>
                  <a:ln>
                    <a:noFill/>
                  </a:ln>
                  <a:effectLst/>
                </p:spPr>
                <p:style>
                  <a:lnRef idx="1">
                    <a:schemeClr val="dk1"/>
                  </a:lnRef>
                  <a:fillRef idx="2">
                    <a:schemeClr val="dk1"/>
                  </a:fillRef>
                  <a:effectRef idx="1">
                    <a:schemeClr val="dk1"/>
                  </a:effectRef>
                  <a:fontRef idx="minor">
                    <a:schemeClr val="dk1"/>
                  </a:fontRef>
                </p:style>
                <p:txBody>
                  <a:bodyPr rtlCol="0" anchor="ctr"/>
                  <a:lstStyle/>
                  <a:p>
                    <a:pPr algn="ctr"/>
                    <a:r>
                      <a:rPr lang="en-US" sz="900" b="1" dirty="0" smtClean="0">
                        <a:latin typeface="Arial"/>
                        <a:cs typeface="Arial"/>
                      </a:rPr>
                      <a:t>Merge(</a:t>
                    </a:r>
                    <a:r>
                      <a:rPr lang="en-US" sz="900" b="1" dirty="0" err="1" smtClean="0">
                        <a:latin typeface="Arial"/>
                        <a:cs typeface="Arial"/>
                      </a:rPr>
                      <a:t>optinal</a:t>
                    </a:r>
                    <a:r>
                      <a:rPr lang="en-US" sz="900" b="1" dirty="0" smtClean="0">
                        <a:latin typeface="Arial"/>
                        <a:cs typeface="Arial"/>
                      </a:rPr>
                      <a:t>)</a:t>
                    </a:r>
                    <a:endParaRPr lang="en-US" sz="900" b="1" dirty="0">
                      <a:latin typeface="Arial"/>
                      <a:cs typeface="Arial"/>
                    </a:endParaRPr>
                  </a:p>
                </p:txBody>
              </p:sp>
              <p:sp>
                <p:nvSpPr>
                  <p:cNvPr id="59" name="Rounded Rectangle 58"/>
                  <p:cNvSpPr/>
                  <p:nvPr/>
                </p:nvSpPr>
                <p:spPr>
                  <a:xfrm>
                    <a:off x="3022600" y="4892083"/>
                    <a:ext cx="1308099" cy="330200"/>
                  </a:xfrm>
                  <a:prstGeom prst="roundRect">
                    <a:avLst/>
                  </a:prstGeom>
                  <a:solidFill>
                    <a:schemeClr val="bg1">
                      <a:lumMod val="85000"/>
                    </a:schemeClr>
                  </a:solidFill>
                  <a:ln>
                    <a:noFill/>
                  </a:ln>
                  <a:effectLst/>
                </p:spPr>
                <p:style>
                  <a:lnRef idx="1">
                    <a:schemeClr val="dk1"/>
                  </a:lnRef>
                  <a:fillRef idx="2">
                    <a:schemeClr val="dk1"/>
                  </a:fillRef>
                  <a:effectRef idx="1">
                    <a:schemeClr val="dk1"/>
                  </a:effectRef>
                  <a:fontRef idx="minor">
                    <a:schemeClr val="dk1"/>
                  </a:fontRef>
                </p:style>
                <p:txBody>
                  <a:bodyPr rtlCol="0" anchor="ctr"/>
                  <a:lstStyle/>
                  <a:p>
                    <a:pPr algn="ctr"/>
                    <a:r>
                      <a:rPr lang="en-US" sz="900" b="1" dirty="0" smtClean="0">
                        <a:latin typeface="Arial"/>
                        <a:cs typeface="Arial"/>
                      </a:rPr>
                      <a:t>Filter Variants</a:t>
                    </a:r>
                    <a:endParaRPr lang="en-US" sz="900" b="1" dirty="0">
                      <a:latin typeface="Arial"/>
                      <a:cs typeface="Arial"/>
                    </a:endParaRPr>
                  </a:p>
                </p:txBody>
              </p:sp>
              <p:cxnSp>
                <p:nvCxnSpPr>
                  <p:cNvPr id="60" name="Straight Arrow Connector 59"/>
                  <p:cNvCxnSpPr>
                    <a:stCxn id="55" idx="2"/>
                    <a:endCxn id="56" idx="0"/>
                  </p:cNvCxnSpPr>
                  <p:nvPr/>
                </p:nvCxnSpPr>
                <p:spPr>
                  <a:xfrm>
                    <a:off x="3676650" y="2235199"/>
                    <a:ext cx="0" cy="290164"/>
                  </a:xfrm>
                  <a:prstGeom prst="straightConnector1">
                    <a:avLst/>
                  </a:prstGeom>
                  <a:ln>
                    <a:headEnd type="none"/>
                    <a:tailEnd type="triangle"/>
                  </a:ln>
                </p:spPr>
                <p:style>
                  <a:lnRef idx="2">
                    <a:schemeClr val="accent5"/>
                  </a:lnRef>
                  <a:fillRef idx="0">
                    <a:schemeClr val="accent5"/>
                  </a:fillRef>
                  <a:effectRef idx="1">
                    <a:schemeClr val="accent5"/>
                  </a:effectRef>
                  <a:fontRef idx="minor">
                    <a:schemeClr val="tx1"/>
                  </a:fontRef>
                </p:style>
              </p:cxnSp>
              <p:cxnSp>
                <p:nvCxnSpPr>
                  <p:cNvPr id="62" name="Straight Arrow Connector 61"/>
                  <p:cNvCxnSpPr>
                    <a:stCxn id="56" idx="2"/>
                    <a:endCxn id="58" idx="0"/>
                  </p:cNvCxnSpPr>
                  <p:nvPr/>
                </p:nvCxnSpPr>
                <p:spPr>
                  <a:xfrm>
                    <a:off x="3676650" y="2855564"/>
                    <a:ext cx="554758" cy="605957"/>
                  </a:xfrm>
                  <a:prstGeom prst="straightConnector1">
                    <a:avLst/>
                  </a:prstGeom>
                  <a:ln>
                    <a:headEnd type="none"/>
                    <a:tailEnd type="triangle"/>
                  </a:ln>
                </p:spPr>
                <p:style>
                  <a:lnRef idx="2">
                    <a:schemeClr val="accent5"/>
                  </a:lnRef>
                  <a:fillRef idx="0">
                    <a:schemeClr val="accent5"/>
                  </a:fillRef>
                  <a:effectRef idx="1">
                    <a:schemeClr val="accent5"/>
                  </a:effectRef>
                  <a:fontRef idx="minor">
                    <a:schemeClr val="tx1"/>
                  </a:fontRef>
                </p:style>
              </p:cxnSp>
              <p:cxnSp>
                <p:nvCxnSpPr>
                  <p:cNvPr id="63" name="Straight Arrow Connector 62"/>
                  <p:cNvCxnSpPr>
                    <a:stCxn id="75" idx="2"/>
                    <a:endCxn id="59" idx="0"/>
                  </p:cNvCxnSpPr>
                  <p:nvPr/>
                </p:nvCxnSpPr>
                <p:spPr>
                  <a:xfrm flipH="1">
                    <a:off x="3676650" y="4385725"/>
                    <a:ext cx="564223" cy="506358"/>
                  </a:xfrm>
                  <a:prstGeom prst="straightConnector1">
                    <a:avLst/>
                  </a:prstGeom>
                  <a:ln>
                    <a:headEnd type="none"/>
                    <a:tailEnd type="triangle"/>
                  </a:ln>
                </p:spPr>
                <p:style>
                  <a:lnRef idx="2">
                    <a:schemeClr val="accent5"/>
                  </a:lnRef>
                  <a:fillRef idx="0">
                    <a:schemeClr val="accent5"/>
                  </a:fillRef>
                  <a:effectRef idx="1">
                    <a:schemeClr val="accent5"/>
                  </a:effectRef>
                  <a:fontRef idx="minor">
                    <a:schemeClr val="tx1"/>
                  </a:fontRef>
                </p:style>
              </p:cxnSp>
              <p:cxnSp>
                <p:nvCxnSpPr>
                  <p:cNvPr id="64" name="Straight Arrow Connector 63"/>
                  <p:cNvCxnSpPr>
                    <a:stCxn id="59" idx="2"/>
                    <a:endCxn id="53" idx="0"/>
                  </p:cNvCxnSpPr>
                  <p:nvPr/>
                </p:nvCxnSpPr>
                <p:spPr>
                  <a:xfrm>
                    <a:off x="3676650" y="5222283"/>
                    <a:ext cx="0" cy="148264"/>
                  </a:xfrm>
                  <a:prstGeom prst="straightConnector1">
                    <a:avLst/>
                  </a:prstGeom>
                  <a:ln>
                    <a:headEnd type="none"/>
                    <a:tailEnd type="triangle"/>
                  </a:ln>
                </p:spPr>
                <p:style>
                  <a:lnRef idx="2">
                    <a:schemeClr val="accent5"/>
                  </a:lnRef>
                  <a:fillRef idx="0">
                    <a:schemeClr val="accent5"/>
                  </a:fillRef>
                  <a:effectRef idx="1">
                    <a:schemeClr val="accent5"/>
                  </a:effectRef>
                  <a:fontRef idx="minor">
                    <a:schemeClr val="tx1"/>
                  </a:fontRef>
                </p:style>
              </p:cxnSp>
              <p:sp>
                <p:nvSpPr>
                  <p:cNvPr id="65" name="TextBox 64"/>
                  <p:cNvSpPr txBox="1"/>
                  <p:nvPr/>
                </p:nvSpPr>
                <p:spPr>
                  <a:xfrm>
                    <a:off x="3154606" y="2272184"/>
                    <a:ext cx="495068" cy="236700"/>
                  </a:xfrm>
                  <a:prstGeom prst="rect">
                    <a:avLst/>
                  </a:prstGeom>
                  <a:noFill/>
                </p:spPr>
                <p:txBody>
                  <a:bodyPr wrap="none" rtlCol="0">
                    <a:spAutoFit/>
                  </a:bodyPr>
                  <a:lstStyle/>
                  <a:p>
                    <a:r>
                      <a:rPr lang="en-US" sz="900" b="1" dirty="0" smtClean="0">
                        <a:solidFill>
                          <a:srgbClr val="FF6600"/>
                        </a:solidFill>
                        <a:latin typeface="Arial"/>
                        <a:cs typeface="Arial"/>
                      </a:rPr>
                      <a:t>BAM</a:t>
                    </a:r>
                    <a:endParaRPr lang="en-US" sz="900" b="1" dirty="0">
                      <a:solidFill>
                        <a:srgbClr val="FF6600"/>
                      </a:solidFill>
                      <a:latin typeface="Arial"/>
                      <a:cs typeface="Arial"/>
                    </a:endParaRPr>
                  </a:p>
                </p:txBody>
              </p:sp>
              <p:sp>
                <p:nvSpPr>
                  <p:cNvPr id="67" name="TextBox 66"/>
                  <p:cNvSpPr txBox="1"/>
                  <p:nvPr/>
                </p:nvSpPr>
                <p:spPr>
                  <a:xfrm>
                    <a:off x="4198508" y="3077695"/>
                    <a:ext cx="537650" cy="236700"/>
                  </a:xfrm>
                  <a:prstGeom prst="rect">
                    <a:avLst/>
                  </a:prstGeom>
                  <a:noFill/>
                </p:spPr>
                <p:txBody>
                  <a:bodyPr wrap="none" rtlCol="0">
                    <a:spAutoFit/>
                  </a:bodyPr>
                  <a:lstStyle/>
                  <a:p>
                    <a:r>
                      <a:rPr lang="en-US" sz="900" b="1" dirty="0" err="1" smtClean="0">
                        <a:solidFill>
                          <a:srgbClr val="FF6600"/>
                        </a:solidFill>
                        <a:latin typeface="Arial"/>
                        <a:cs typeface="Arial"/>
                      </a:rPr>
                      <a:t>gVCF</a:t>
                    </a:r>
                    <a:endParaRPr lang="en-US" sz="900" b="1" dirty="0">
                      <a:solidFill>
                        <a:srgbClr val="FF6600"/>
                      </a:solidFill>
                      <a:latin typeface="Arial"/>
                      <a:cs typeface="Arial"/>
                    </a:endParaRPr>
                  </a:p>
                </p:txBody>
              </p:sp>
              <p:sp>
                <p:nvSpPr>
                  <p:cNvPr id="68" name="TextBox 67"/>
                  <p:cNvSpPr txBox="1"/>
                  <p:nvPr/>
                </p:nvSpPr>
                <p:spPr>
                  <a:xfrm>
                    <a:off x="4168110" y="4499109"/>
                    <a:ext cx="473844" cy="236700"/>
                  </a:xfrm>
                  <a:prstGeom prst="rect">
                    <a:avLst/>
                  </a:prstGeom>
                  <a:noFill/>
                </p:spPr>
                <p:txBody>
                  <a:bodyPr wrap="none" rtlCol="0">
                    <a:spAutoFit/>
                  </a:bodyPr>
                  <a:lstStyle/>
                  <a:p>
                    <a:r>
                      <a:rPr lang="en-US" sz="900" b="1" dirty="0" smtClean="0">
                        <a:solidFill>
                          <a:srgbClr val="FF6600"/>
                        </a:solidFill>
                        <a:latin typeface="Arial"/>
                        <a:cs typeface="Arial"/>
                      </a:rPr>
                      <a:t>VCF</a:t>
                    </a:r>
                    <a:endParaRPr lang="en-US" sz="900" b="1" dirty="0">
                      <a:solidFill>
                        <a:srgbClr val="FF6600"/>
                      </a:solidFill>
                      <a:latin typeface="Arial"/>
                      <a:cs typeface="Arial"/>
                    </a:endParaRPr>
                  </a:p>
                </p:txBody>
              </p:sp>
              <p:sp>
                <p:nvSpPr>
                  <p:cNvPr id="69" name="TextBox 68"/>
                  <p:cNvSpPr txBox="1"/>
                  <p:nvPr/>
                </p:nvSpPr>
                <p:spPr>
                  <a:xfrm>
                    <a:off x="3696925" y="5162090"/>
                    <a:ext cx="473844" cy="236700"/>
                  </a:xfrm>
                  <a:prstGeom prst="rect">
                    <a:avLst/>
                  </a:prstGeom>
                  <a:noFill/>
                </p:spPr>
                <p:txBody>
                  <a:bodyPr wrap="none" rtlCol="0">
                    <a:spAutoFit/>
                  </a:bodyPr>
                  <a:lstStyle/>
                  <a:p>
                    <a:r>
                      <a:rPr lang="en-US" sz="900" b="1" dirty="0" smtClean="0">
                        <a:solidFill>
                          <a:srgbClr val="FF6600"/>
                        </a:solidFill>
                        <a:latin typeface="Arial"/>
                        <a:cs typeface="Arial"/>
                      </a:rPr>
                      <a:t>VCF</a:t>
                    </a:r>
                    <a:endParaRPr lang="en-US" sz="900" b="1" dirty="0">
                      <a:solidFill>
                        <a:srgbClr val="FF6600"/>
                      </a:solidFill>
                      <a:latin typeface="Arial"/>
                      <a:cs typeface="Arial"/>
                    </a:endParaRPr>
                  </a:p>
                </p:txBody>
              </p:sp>
              <p:sp>
                <p:nvSpPr>
                  <p:cNvPr id="70" name="TextBox 69"/>
                  <p:cNvSpPr txBox="1"/>
                  <p:nvPr/>
                </p:nvSpPr>
                <p:spPr>
                  <a:xfrm>
                    <a:off x="2628334" y="1444971"/>
                    <a:ext cx="2811362" cy="347161"/>
                  </a:xfrm>
                  <a:prstGeom prst="rect">
                    <a:avLst/>
                  </a:prstGeom>
                  <a:noFill/>
                </p:spPr>
                <p:txBody>
                  <a:bodyPr wrap="none" rtlCol="0">
                    <a:spAutoFit/>
                  </a:bodyPr>
                  <a:lstStyle/>
                  <a:p>
                    <a:r>
                      <a:rPr lang="en-US" altLang="zh-CN" sz="1600" dirty="0">
                        <a:latin typeface="Arial"/>
                        <a:cs typeface="Arial"/>
                      </a:rPr>
                      <a:t>2</a:t>
                    </a:r>
                    <a:r>
                      <a:rPr lang="en-US" altLang="zh-CN" sz="1600" dirty="0" smtClean="0">
                        <a:latin typeface="Arial"/>
                        <a:cs typeface="Arial"/>
                      </a:rPr>
                      <a:t>.</a:t>
                    </a:r>
                    <a:r>
                      <a:rPr lang="zh-CN" altLang="en-US" sz="1600" dirty="0" smtClean="0">
                        <a:latin typeface="Arial"/>
                        <a:cs typeface="Arial"/>
                      </a:rPr>
                      <a:t> </a:t>
                    </a:r>
                    <a:r>
                      <a:rPr lang="en-US" altLang="zh-CN" sz="1600" dirty="0" smtClean="0">
                        <a:latin typeface="Arial"/>
                        <a:cs typeface="Arial"/>
                      </a:rPr>
                      <a:t>VARIANT DISCOVERY</a:t>
                    </a:r>
                    <a:endParaRPr lang="en-US" sz="1600" dirty="0">
                      <a:latin typeface="Arial"/>
                      <a:cs typeface="Arial"/>
                    </a:endParaRPr>
                  </a:p>
                </p:txBody>
              </p:sp>
            </p:grpSp>
          </p:grpSp>
          <p:sp>
            <p:nvSpPr>
              <p:cNvPr id="82" name="TextBox 81"/>
              <p:cNvSpPr txBox="1"/>
              <p:nvPr/>
            </p:nvSpPr>
            <p:spPr>
              <a:xfrm>
                <a:off x="7435770" y="3854585"/>
                <a:ext cx="485999" cy="230832"/>
              </a:xfrm>
              <a:prstGeom prst="rect">
                <a:avLst/>
              </a:prstGeom>
              <a:noFill/>
            </p:spPr>
            <p:txBody>
              <a:bodyPr wrap="none" rtlCol="0">
                <a:spAutoFit/>
              </a:bodyPr>
              <a:lstStyle/>
              <a:p>
                <a:r>
                  <a:rPr lang="en-US" sz="900" b="1" dirty="0" err="1" smtClean="0">
                    <a:solidFill>
                      <a:srgbClr val="FF6600"/>
                    </a:solidFill>
                    <a:latin typeface="Arial"/>
                    <a:cs typeface="Arial"/>
                  </a:rPr>
                  <a:t>gVCF</a:t>
                </a:r>
                <a:endParaRPr lang="en-US" sz="900" b="1" dirty="0">
                  <a:solidFill>
                    <a:srgbClr val="FF6600"/>
                  </a:solidFill>
                  <a:latin typeface="Arial"/>
                  <a:cs typeface="Arial"/>
                </a:endParaRPr>
              </a:p>
            </p:txBody>
          </p:sp>
        </p:grpSp>
      </p:grpSp>
      <p:cxnSp>
        <p:nvCxnSpPr>
          <p:cNvPr id="116" name="Straight Arrow Connector 115"/>
          <p:cNvCxnSpPr>
            <a:stCxn id="97" idx="2"/>
            <a:endCxn id="88" idx="0"/>
          </p:cNvCxnSpPr>
          <p:nvPr/>
        </p:nvCxnSpPr>
        <p:spPr>
          <a:xfrm flipH="1">
            <a:off x="7113276" y="3460360"/>
            <a:ext cx="520699" cy="431108"/>
          </a:xfrm>
          <a:prstGeom prst="straightConnector1">
            <a:avLst/>
          </a:prstGeom>
          <a:ln>
            <a:headEnd type="none"/>
            <a:tailEnd type="triangle"/>
          </a:ln>
        </p:spPr>
        <p:style>
          <a:lnRef idx="2">
            <a:schemeClr val="accent5"/>
          </a:lnRef>
          <a:fillRef idx="0">
            <a:schemeClr val="accent5"/>
          </a:fillRef>
          <a:effectRef idx="1">
            <a:schemeClr val="accent5"/>
          </a:effectRef>
          <a:fontRef idx="minor">
            <a:schemeClr val="tx1"/>
          </a:fontRef>
        </p:style>
      </p:cxnSp>
      <p:grpSp>
        <p:nvGrpSpPr>
          <p:cNvPr id="120" name="Group 119"/>
          <p:cNvGrpSpPr/>
          <p:nvPr/>
        </p:nvGrpSpPr>
        <p:grpSpPr>
          <a:xfrm>
            <a:off x="6147341" y="1576148"/>
            <a:ext cx="2708394" cy="4100752"/>
            <a:chOff x="6147341" y="1550748"/>
            <a:chExt cx="2708394" cy="4100752"/>
          </a:xfrm>
        </p:grpSpPr>
        <p:grpSp>
          <p:nvGrpSpPr>
            <p:cNvPr id="87" name="Group 86"/>
            <p:cNvGrpSpPr/>
            <p:nvPr/>
          </p:nvGrpSpPr>
          <p:grpSpPr>
            <a:xfrm>
              <a:off x="6147341" y="1550748"/>
              <a:ext cx="2708394" cy="4100752"/>
              <a:chOff x="2819941" y="1608605"/>
              <a:chExt cx="2708394" cy="4100752"/>
            </a:xfrm>
          </p:grpSpPr>
          <p:sp>
            <p:nvSpPr>
              <p:cNvPr id="88" name="Rounded Rectangle 87"/>
              <p:cNvSpPr/>
              <p:nvPr/>
            </p:nvSpPr>
            <p:spPr>
              <a:xfrm>
                <a:off x="3194661" y="3923925"/>
                <a:ext cx="1182430" cy="322014"/>
              </a:xfrm>
              <a:prstGeom prst="roundRect">
                <a:avLst/>
              </a:prstGeom>
              <a:solidFill>
                <a:schemeClr val="bg1">
                  <a:lumMod val="85000"/>
                </a:schemeClr>
              </a:solidFill>
              <a:ln>
                <a:noFill/>
              </a:ln>
              <a:effectLst/>
            </p:spPr>
            <p:style>
              <a:lnRef idx="1">
                <a:schemeClr val="dk1"/>
              </a:lnRef>
              <a:fillRef idx="2">
                <a:schemeClr val="dk1"/>
              </a:fillRef>
              <a:effectRef idx="1">
                <a:schemeClr val="dk1"/>
              </a:effectRef>
              <a:fontRef idx="minor">
                <a:schemeClr val="dk1"/>
              </a:fontRef>
            </p:style>
            <p:txBody>
              <a:bodyPr rtlCol="0" anchor="ctr"/>
              <a:lstStyle/>
              <a:p>
                <a:pPr algn="ctr"/>
                <a:r>
                  <a:rPr lang="en-US" sz="900" b="1" dirty="0" smtClean="0">
                    <a:latin typeface="Arial"/>
                    <a:cs typeface="Arial"/>
                  </a:rPr>
                  <a:t>Annotate variants</a:t>
                </a:r>
                <a:endParaRPr lang="en-US" sz="900" b="1" dirty="0">
                  <a:latin typeface="Arial"/>
                  <a:cs typeface="Arial"/>
                </a:endParaRPr>
              </a:p>
            </p:txBody>
          </p:sp>
          <p:grpSp>
            <p:nvGrpSpPr>
              <p:cNvPr id="90" name="Group 89"/>
              <p:cNvGrpSpPr/>
              <p:nvPr/>
            </p:nvGrpSpPr>
            <p:grpSpPr>
              <a:xfrm>
                <a:off x="2819941" y="1608605"/>
                <a:ext cx="2708394" cy="4100752"/>
                <a:chOff x="2628334" y="1444971"/>
                <a:chExt cx="2996235" cy="4205003"/>
              </a:xfrm>
            </p:grpSpPr>
            <p:sp>
              <p:nvSpPr>
                <p:cNvPr id="92" name="Rectangle 91"/>
                <p:cNvSpPr/>
                <p:nvPr/>
              </p:nvSpPr>
              <p:spPr>
                <a:xfrm>
                  <a:off x="3640788" y="5370547"/>
                  <a:ext cx="1308100" cy="279427"/>
                </a:xfrm>
                <a:prstGeom prst="rect">
                  <a:avLst/>
                </a:prstGeom>
                <a:solidFill>
                  <a:schemeClr val="bg1">
                    <a:lumMod val="95000"/>
                  </a:schemeClr>
                </a:solidFill>
                <a:ln>
                  <a:noFill/>
                </a:ln>
                <a:effectLst/>
              </p:spPr>
              <p:style>
                <a:lnRef idx="1">
                  <a:schemeClr val="dk1"/>
                </a:lnRef>
                <a:fillRef idx="2">
                  <a:schemeClr val="dk1"/>
                </a:fillRef>
                <a:effectRef idx="1">
                  <a:schemeClr val="dk1"/>
                </a:effectRef>
                <a:fontRef idx="minor">
                  <a:schemeClr val="dk1"/>
                </a:fontRef>
              </p:style>
              <p:txBody>
                <a:bodyPr rtlCol="0" anchor="ctr"/>
                <a:lstStyle/>
                <a:p>
                  <a:pPr algn="ctr"/>
                  <a:r>
                    <a:rPr lang="en-US" sz="900" b="1" dirty="0" smtClean="0">
                      <a:latin typeface="Arial"/>
                      <a:cs typeface="Arial"/>
                    </a:rPr>
                    <a:t>Downstream analysis</a:t>
                  </a:r>
                  <a:endParaRPr lang="en-US" sz="900" b="1" dirty="0">
                    <a:latin typeface="Arial"/>
                    <a:cs typeface="Arial"/>
                  </a:endParaRPr>
                </a:p>
              </p:txBody>
            </p:sp>
            <p:grpSp>
              <p:nvGrpSpPr>
                <p:cNvPr id="93" name="Group 92"/>
                <p:cNvGrpSpPr/>
                <p:nvPr/>
              </p:nvGrpSpPr>
              <p:grpSpPr>
                <a:xfrm>
                  <a:off x="2628334" y="1444971"/>
                  <a:ext cx="2996235" cy="3925576"/>
                  <a:chOff x="2628334" y="1444971"/>
                  <a:chExt cx="2996235" cy="3925576"/>
                </a:xfrm>
              </p:grpSpPr>
              <p:sp>
                <p:nvSpPr>
                  <p:cNvPr id="94" name="Rectangle 93"/>
                  <p:cNvSpPr/>
                  <p:nvPr/>
                </p:nvSpPr>
                <p:spPr>
                  <a:xfrm>
                    <a:off x="3598639" y="1955773"/>
                    <a:ext cx="1308100" cy="279427"/>
                  </a:xfrm>
                  <a:prstGeom prst="rect">
                    <a:avLst/>
                  </a:prstGeom>
                  <a:solidFill>
                    <a:schemeClr val="bg1">
                      <a:lumMod val="95000"/>
                    </a:schemeClr>
                  </a:solidFill>
                  <a:ln>
                    <a:noFill/>
                  </a:ln>
                  <a:effectLst/>
                </p:spPr>
                <p:style>
                  <a:lnRef idx="1">
                    <a:schemeClr val="dk1"/>
                  </a:lnRef>
                  <a:fillRef idx="2">
                    <a:schemeClr val="dk1"/>
                  </a:fillRef>
                  <a:effectRef idx="1">
                    <a:schemeClr val="dk1"/>
                  </a:effectRef>
                  <a:fontRef idx="minor">
                    <a:schemeClr val="dk1"/>
                  </a:fontRef>
                </p:style>
                <p:txBody>
                  <a:bodyPr rtlCol="0" anchor="ctr"/>
                  <a:lstStyle/>
                  <a:p>
                    <a:pPr algn="ctr"/>
                    <a:r>
                      <a:rPr lang="en-US" sz="900" b="1" dirty="0" smtClean="0">
                        <a:latin typeface="Arial"/>
                        <a:cs typeface="Arial"/>
                      </a:rPr>
                      <a:t>Ready Variants</a:t>
                    </a:r>
                    <a:endParaRPr lang="en-US" sz="900" b="1" dirty="0">
                      <a:latin typeface="Arial"/>
                      <a:cs typeface="Arial"/>
                    </a:endParaRPr>
                  </a:p>
                </p:txBody>
              </p:sp>
              <p:sp>
                <p:nvSpPr>
                  <p:cNvPr id="97" name="Rounded Rectangle 96"/>
                  <p:cNvSpPr/>
                  <p:nvPr/>
                </p:nvSpPr>
                <p:spPr>
                  <a:xfrm>
                    <a:off x="3618916" y="3046884"/>
                    <a:ext cx="1308094" cy="330200"/>
                  </a:xfrm>
                  <a:prstGeom prst="roundRect">
                    <a:avLst/>
                  </a:prstGeom>
                  <a:solidFill>
                    <a:schemeClr val="bg1">
                      <a:lumMod val="85000"/>
                    </a:schemeClr>
                  </a:solidFill>
                  <a:ln>
                    <a:noFill/>
                  </a:ln>
                  <a:effectLst/>
                </p:spPr>
                <p:style>
                  <a:lnRef idx="1">
                    <a:schemeClr val="dk1"/>
                  </a:lnRef>
                  <a:fillRef idx="2">
                    <a:schemeClr val="dk1"/>
                  </a:fillRef>
                  <a:effectRef idx="1">
                    <a:schemeClr val="dk1"/>
                  </a:effectRef>
                  <a:fontRef idx="minor">
                    <a:schemeClr val="dk1"/>
                  </a:fontRef>
                </p:style>
                <p:txBody>
                  <a:bodyPr rtlCol="0" anchor="ctr"/>
                  <a:lstStyle/>
                  <a:p>
                    <a:pPr algn="ctr"/>
                    <a:r>
                      <a:rPr lang="en-US" sz="900" b="1" dirty="0" smtClean="0">
                        <a:latin typeface="Arial"/>
                        <a:cs typeface="Arial"/>
                      </a:rPr>
                      <a:t>Refine GTs</a:t>
                    </a:r>
                    <a:endParaRPr lang="en-US" sz="900" b="1" dirty="0">
                      <a:latin typeface="Arial"/>
                      <a:cs typeface="Arial"/>
                    </a:endParaRPr>
                  </a:p>
                </p:txBody>
              </p:sp>
              <p:sp>
                <p:nvSpPr>
                  <p:cNvPr id="98" name="Rounded Rectangle 97"/>
                  <p:cNvSpPr/>
                  <p:nvPr/>
                </p:nvSpPr>
                <p:spPr>
                  <a:xfrm>
                    <a:off x="3626738" y="4527442"/>
                    <a:ext cx="1308099" cy="330200"/>
                  </a:xfrm>
                  <a:prstGeom prst="roundRect">
                    <a:avLst/>
                  </a:prstGeom>
                  <a:solidFill>
                    <a:schemeClr val="bg1">
                      <a:lumMod val="85000"/>
                    </a:schemeClr>
                  </a:solidFill>
                  <a:ln>
                    <a:noFill/>
                  </a:ln>
                  <a:effectLst/>
                </p:spPr>
                <p:style>
                  <a:lnRef idx="1">
                    <a:schemeClr val="dk1"/>
                  </a:lnRef>
                  <a:fillRef idx="2">
                    <a:schemeClr val="dk1"/>
                  </a:fillRef>
                  <a:effectRef idx="1">
                    <a:schemeClr val="dk1"/>
                  </a:effectRef>
                  <a:fontRef idx="minor">
                    <a:schemeClr val="dk1"/>
                  </a:fontRef>
                </p:style>
                <p:txBody>
                  <a:bodyPr rtlCol="0" anchor="ctr"/>
                  <a:lstStyle/>
                  <a:p>
                    <a:pPr algn="ctr"/>
                    <a:r>
                      <a:rPr lang="en-US" sz="900" b="1" dirty="0" smtClean="0">
                        <a:latin typeface="Arial"/>
                        <a:cs typeface="Arial"/>
                      </a:rPr>
                      <a:t>Evaluate Variants</a:t>
                    </a:r>
                    <a:endParaRPr lang="en-US" sz="900" b="1" dirty="0">
                      <a:latin typeface="Arial"/>
                      <a:cs typeface="Arial"/>
                    </a:endParaRPr>
                  </a:p>
                </p:txBody>
              </p:sp>
              <p:cxnSp>
                <p:nvCxnSpPr>
                  <p:cNvPr id="101" name="Straight Arrow Connector 100"/>
                  <p:cNvCxnSpPr>
                    <a:stCxn id="94" idx="2"/>
                    <a:endCxn id="97" idx="0"/>
                  </p:cNvCxnSpPr>
                  <p:nvPr/>
                </p:nvCxnSpPr>
                <p:spPr>
                  <a:xfrm>
                    <a:off x="4252689" y="2235199"/>
                    <a:ext cx="20275" cy="811684"/>
                  </a:xfrm>
                  <a:prstGeom prst="straightConnector1">
                    <a:avLst/>
                  </a:prstGeom>
                  <a:ln>
                    <a:headEnd type="none"/>
                    <a:tailEnd type="triangle"/>
                  </a:ln>
                </p:spPr>
                <p:style>
                  <a:lnRef idx="2">
                    <a:schemeClr val="accent5"/>
                  </a:lnRef>
                  <a:fillRef idx="0">
                    <a:schemeClr val="accent5"/>
                  </a:fillRef>
                  <a:effectRef idx="1">
                    <a:schemeClr val="accent5"/>
                  </a:effectRef>
                  <a:fontRef idx="minor">
                    <a:schemeClr val="tx1"/>
                  </a:fontRef>
                </p:style>
              </p:cxnSp>
              <p:cxnSp>
                <p:nvCxnSpPr>
                  <p:cNvPr id="102" name="Straight Arrow Connector 101"/>
                  <p:cNvCxnSpPr>
                    <a:stCxn id="88" idx="2"/>
                    <a:endCxn id="98" idx="0"/>
                  </p:cNvCxnSpPr>
                  <p:nvPr/>
                </p:nvCxnSpPr>
                <p:spPr>
                  <a:xfrm>
                    <a:off x="3696926" y="4149352"/>
                    <a:ext cx="583862" cy="378090"/>
                  </a:xfrm>
                  <a:prstGeom prst="straightConnector1">
                    <a:avLst/>
                  </a:prstGeom>
                  <a:ln>
                    <a:headEnd type="none"/>
                    <a:tailEnd type="triangle"/>
                  </a:ln>
                </p:spPr>
                <p:style>
                  <a:lnRef idx="2">
                    <a:schemeClr val="accent5"/>
                  </a:lnRef>
                  <a:fillRef idx="0">
                    <a:schemeClr val="accent5"/>
                  </a:fillRef>
                  <a:effectRef idx="1">
                    <a:schemeClr val="accent5"/>
                  </a:effectRef>
                  <a:fontRef idx="minor">
                    <a:schemeClr val="tx1"/>
                  </a:fontRef>
                </p:style>
              </p:cxnSp>
              <p:cxnSp>
                <p:nvCxnSpPr>
                  <p:cNvPr id="103" name="Straight Arrow Connector 102"/>
                  <p:cNvCxnSpPr>
                    <a:stCxn id="98" idx="2"/>
                    <a:endCxn id="92" idx="0"/>
                  </p:cNvCxnSpPr>
                  <p:nvPr/>
                </p:nvCxnSpPr>
                <p:spPr>
                  <a:xfrm>
                    <a:off x="4280788" y="4857642"/>
                    <a:ext cx="14050" cy="512905"/>
                  </a:xfrm>
                  <a:prstGeom prst="straightConnector1">
                    <a:avLst/>
                  </a:prstGeom>
                  <a:ln>
                    <a:headEnd type="none"/>
                    <a:tailEnd type="triangle"/>
                  </a:ln>
                </p:spPr>
                <p:style>
                  <a:lnRef idx="2">
                    <a:schemeClr val="accent5"/>
                  </a:lnRef>
                  <a:fillRef idx="0">
                    <a:schemeClr val="accent5"/>
                  </a:fillRef>
                  <a:effectRef idx="1">
                    <a:schemeClr val="accent5"/>
                  </a:effectRef>
                  <a:fontRef idx="minor">
                    <a:schemeClr val="tx1"/>
                  </a:fontRef>
                </p:style>
              </p:cxnSp>
              <p:sp>
                <p:nvSpPr>
                  <p:cNvPr id="106" name="TextBox 105"/>
                  <p:cNvSpPr txBox="1"/>
                  <p:nvPr/>
                </p:nvSpPr>
                <p:spPr>
                  <a:xfrm>
                    <a:off x="4240063" y="2428647"/>
                    <a:ext cx="473843" cy="236700"/>
                  </a:xfrm>
                  <a:prstGeom prst="rect">
                    <a:avLst/>
                  </a:prstGeom>
                  <a:noFill/>
                </p:spPr>
                <p:txBody>
                  <a:bodyPr wrap="none" rtlCol="0">
                    <a:spAutoFit/>
                  </a:bodyPr>
                  <a:lstStyle/>
                  <a:p>
                    <a:r>
                      <a:rPr lang="en-US" sz="900" b="1" dirty="0" smtClean="0">
                        <a:solidFill>
                          <a:srgbClr val="FF6600"/>
                        </a:solidFill>
                        <a:latin typeface="Arial"/>
                        <a:cs typeface="Arial"/>
                      </a:rPr>
                      <a:t>VCF</a:t>
                    </a:r>
                    <a:endParaRPr lang="en-US" sz="900" b="1" dirty="0">
                      <a:solidFill>
                        <a:srgbClr val="FF6600"/>
                      </a:solidFill>
                      <a:latin typeface="Arial"/>
                      <a:cs typeface="Arial"/>
                    </a:endParaRPr>
                  </a:p>
                </p:txBody>
              </p:sp>
              <p:sp>
                <p:nvSpPr>
                  <p:cNvPr id="107" name="TextBox 106"/>
                  <p:cNvSpPr txBox="1"/>
                  <p:nvPr/>
                </p:nvSpPr>
                <p:spPr>
                  <a:xfrm>
                    <a:off x="4280788" y="3417550"/>
                    <a:ext cx="473844" cy="236700"/>
                  </a:xfrm>
                  <a:prstGeom prst="rect">
                    <a:avLst/>
                  </a:prstGeom>
                  <a:noFill/>
                </p:spPr>
                <p:txBody>
                  <a:bodyPr wrap="none" rtlCol="0">
                    <a:spAutoFit/>
                  </a:bodyPr>
                  <a:lstStyle/>
                  <a:p>
                    <a:r>
                      <a:rPr lang="en-US" sz="900" b="1" dirty="0" smtClean="0">
                        <a:solidFill>
                          <a:srgbClr val="FF6600"/>
                        </a:solidFill>
                        <a:latin typeface="Arial"/>
                        <a:cs typeface="Arial"/>
                      </a:rPr>
                      <a:t>VCF</a:t>
                    </a:r>
                    <a:endParaRPr lang="en-US" sz="900" b="1" dirty="0">
                      <a:solidFill>
                        <a:srgbClr val="FF6600"/>
                      </a:solidFill>
                      <a:latin typeface="Arial"/>
                      <a:cs typeface="Arial"/>
                    </a:endParaRPr>
                  </a:p>
                </p:txBody>
              </p:sp>
              <p:sp>
                <p:nvSpPr>
                  <p:cNvPr id="108" name="TextBox 107"/>
                  <p:cNvSpPr txBox="1"/>
                  <p:nvPr/>
                </p:nvSpPr>
                <p:spPr>
                  <a:xfrm>
                    <a:off x="4272964" y="4992793"/>
                    <a:ext cx="473844" cy="236700"/>
                  </a:xfrm>
                  <a:prstGeom prst="rect">
                    <a:avLst/>
                  </a:prstGeom>
                  <a:noFill/>
                </p:spPr>
                <p:txBody>
                  <a:bodyPr wrap="none" rtlCol="0">
                    <a:spAutoFit/>
                  </a:bodyPr>
                  <a:lstStyle/>
                  <a:p>
                    <a:r>
                      <a:rPr lang="en-US" sz="900" b="1" dirty="0" smtClean="0">
                        <a:solidFill>
                          <a:srgbClr val="FF6600"/>
                        </a:solidFill>
                        <a:latin typeface="Arial"/>
                        <a:cs typeface="Arial"/>
                      </a:rPr>
                      <a:t>VCF</a:t>
                    </a:r>
                    <a:endParaRPr lang="en-US" sz="900" b="1" dirty="0">
                      <a:solidFill>
                        <a:srgbClr val="FF6600"/>
                      </a:solidFill>
                      <a:latin typeface="Arial"/>
                      <a:cs typeface="Arial"/>
                    </a:endParaRPr>
                  </a:p>
                </p:txBody>
              </p:sp>
              <p:sp>
                <p:nvSpPr>
                  <p:cNvPr id="109" name="TextBox 108"/>
                  <p:cNvSpPr txBox="1"/>
                  <p:nvPr/>
                </p:nvSpPr>
                <p:spPr>
                  <a:xfrm>
                    <a:off x="2628334" y="1444971"/>
                    <a:ext cx="2996235" cy="347161"/>
                  </a:xfrm>
                  <a:prstGeom prst="rect">
                    <a:avLst/>
                  </a:prstGeom>
                  <a:noFill/>
                </p:spPr>
                <p:txBody>
                  <a:bodyPr wrap="none" rtlCol="0">
                    <a:spAutoFit/>
                  </a:bodyPr>
                  <a:lstStyle/>
                  <a:p>
                    <a:r>
                      <a:rPr lang="en-US" altLang="zh-CN" sz="1600" dirty="0" smtClean="0">
                        <a:latin typeface="Arial"/>
                        <a:cs typeface="Arial"/>
                      </a:rPr>
                      <a:t>3.</a:t>
                    </a:r>
                    <a:r>
                      <a:rPr lang="zh-CN" altLang="en-US" sz="1600" dirty="0" smtClean="0">
                        <a:latin typeface="Arial"/>
                        <a:cs typeface="Arial"/>
                      </a:rPr>
                      <a:t> </a:t>
                    </a:r>
                    <a:r>
                      <a:rPr lang="en-US" altLang="zh-CN" sz="1600" dirty="0" smtClean="0">
                        <a:latin typeface="Arial"/>
                        <a:cs typeface="Arial"/>
                      </a:rPr>
                      <a:t>CALLSET REFINEMENT</a:t>
                    </a:r>
                    <a:endParaRPr lang="en-US" sz="1600" dirty="0">
                      <a:latin typeface="Arial"/>
                      <a:cs typeface="Arial"/>
                    </a:endParaRPr>
                  </a:p>
                </p:txBody>
              </p:sp>
            </p:grpSp>
          </p:grpSp>
        </p:grpSp>
        <p:sp>
          <p:nvSpPr>
            <p:cNvPr id="119" name="TextBox 118"/>
            <p:cNvSpPr txBox="1"/>
            <p:nvPr/>
          </p:nvSpPr>
          <p:spPr>
            <a:xfrm>
              <a:off x="7641049" y="4210424"/>
              <a:ext cx="428323" cy="230832"/>
            </a:xfrm>
            <a:prstGeom prst="rect">
              <a:avLst/>
            </a:prstGeom>
            <a:noFill/>
          </p:spPr>
          <p:txBody>
            <a:bodyPr wrap="none" rtlCol="0">
              <a:spAutoFit/>
            </a:bodyPr>
            <a:lstStyle/>
            <a:p>
              <a:r>
                <a:rPr lang="en-US" sz="900" b="1" dirty="0" smtClean="0">
                  <a:solidFill>
                    <a:srgbClr val="FF6600"/>
                  </a:solidFill>
                  <a:latin typeface="Arial"/>
                  <a:cs typeface="Arial"/>
                </a:rPr>
                <a:t>VCF</a:t>
              </a:r>
              <a:endParaRPr lang="en-US" sz="900" b="1" dirty="0">
                <a:solidFill>
                  <a:srgbClr val="FF6600"/>
                </a:solidFill>
                <a:latin typeface="Arial"/>
                <a:cs typeface="Arial"/>
              </a:endParaRPr>
            </a:p>
          </p:txBody>
        </p:sp>
      </p:grpSp>
      <p:grpSp>
        <p:nvGrpSpPr>
          <p:cNvPr id="128" name="Group 127"/>
          <p:cNvGrpSpPr/>
          <p:nvPr/>
        </p:nvGrpSpPr>
        <p:grpSpPr>
          <a:xfrm>
            <a:off x="139279" y="1563448"/>
            <a:ext cx="2185672" cy="4100752"/>
            <a:chOff x="139279" y="1563448"/>
            <a:chExt cx="2185672" cy="4100752"/>
          </a:xfrm>
        </p:grpSpPr>
        <p:grpSp>
          <p:nvGrpSpPr>
            <p:cNvPr id="48" name="Group 47"/>
            <p:cNvGrpSpPr/>
            <p:nvPr/>
          </p:nvGrpSpPr>
          <p:grpSpPr>
            <a:xfrm>
              <a:off x="194914" y="1563448"/>
              <a:ext cx="2130037" cy="4100752"/>
              <a:chOff x="2628334" y="1444971"/>
              <a:chExt cx="2356416" cy="4205003"/>
            </a:xfrm>
          </p:grpSpPr>
          <p:sp>
            <p:nvSpPr>
              <p:cNvPr id="21" name="Rectangle 20"/>
              <p:cNvSpPr/>
              <p:nvPr/>
            </p:nvSpPr>
            <p:spPr>
              <a:xfrm>
                <a:off x="3022600" y="5370547"/>
                <a:ext cx="1308100" cy="279427"/>
              </a:xfrm>
              <a:prstGeom prst="rect">
                <a:avLst/>
              </a:prstGeom>
              <a:solidFill>
                <a:schemeClr val="bg1">
                  <a:lumMod val="95000"/>
                </a:schemeClr>
              </a:solidFill>
              <a:ln>
                <a:noFill/>
              </a:ln>
              <a:effectLst/>
            </p:spPr>
            <p:style>
              <a:lnRef idx="1">
                <a:schemeClr val="dk1"/>
              </a:lnRef>
              <a:fillRef idx="2">
                <a:schemeClr val="dk1"/>
              </a:fillRef>
              <a:effectRef idx="1">
                <a:schemeClr val="dk1"/>
              </a:effectRef>
              <a:fontRef idx="minor">
                <a:schemeClr val="dk1"/>
              </a:fontRef>
            </p:style>
            <p:txBody>
              <a:bodyPr rtlCol="0" anchor="ctr"/>
              <a:lstStyle/>
              <a:p>
                <a:pPr algn="ctr"/>
                <a:r>
                  <a:rPr lang="en-US" sz="900" b="1" dirty="0" smtClean="0">
                    <a:latin typeface="Arial"/>
                    <a:cs typeface="Arial"/>
                  </a:rPr>
                  <a:t>Ready reads</a:t>
                </a:r>
                <a:endParaRPr lang="en-US" sz="900" b="1" dirty="0">
                  <a:latin typeface="Arial"/>
                  <a:cs typeface="Arial"/>
                </a:endParaRPr>
              </a:p>
            </p:txBody>
          </p:sp>
          <p:grpSp>
            <p:nvGrpSpPr>
              <p:cNvPr id="47" name="Group 46"/>
              <p:cNvGrpSpPr/>
              <p:nvPr/>
            </p:nvGrpSpPr>
            <p:grpSpPr>
              <a:xfrm>
                <a:off x="2628334" y="1444971"/>
                <a:ext cx="2356416" cy="3940796"/>
                <a:chOff x="2628334" y="1444971"/>
                <a:chExt cx="2356416" cy="3940796"/>
              </a:xfrm>
            </p:grpSpPr>
            <p:sp>
              <p:nvSpPr>
                <p:cNvPr id="2" name="Rectangle 1"/>
                <p:cNvSpPr/>
                <p:nvPr/>
              </p:nvSpPr>
              <p:spPr>
                <a:xfrm>
                  <a:off x="3676650" y="1963008"/>
                  <a:ext cx="1308100" cy="279427"/>
                </a:xfrm>
                <a:prstGeom prst="rect">
                  <a:avLst/>
                </a:prstGeom>
                <a:solidFill>
                  <a:schemeClr val="bg1">
                    <a:lumMod val="95000"/>
                  </a:schemeClr>
                </a:solidFill>
                <a:ln>
                  <a:noFill/>
                </a:ln>
                <a:effectLst/>
              </p:spPr>
              <p:style>
                <a:lnRef idx="1">
                  <a:schemeClr val="dk1"/>
                </a:lnRef>
                <a:fillRef idx="2">
                  <a:schemeClr val="dk1"/>
                </a:fillRef>
                <a:effectRef idx="1">
                  <a:schemeClr val="dk1"/>
                </a:effectRef>
                <a:fontRef idx="minor">
                  <a:schemeClr val="dk1"/>
                </a:fontRef>
              </p:style>
              <p:txBody>
                <a:bodyPr rtlCol="0" anchor="ctr"/>
                <a:lstStyle/>
                <a:p>
                  <a:pPr algn="ctr"/>
                  <a:r>
                    <a:rPr lang="en-US" sz="900" b="1" dirty="0" smtClean="0">
                      <a:latin typeface="Arial"/>
                      <a:cs typeface="Arial"/>
                    </a:rPr>
                    <a:t>QC Reads</a:t>
                  </a:r>
                  <a:endParaRPr lang="en-US" sz="900" b="1" dirty="0">
                    <a:latin typeface="Arial"/>
                    <a:cs typeface="Arial"/>
                  </a:endParaRPr>
                </a:p>
              </p:txBody>
            </p:sp>
            <p:sp>
              <p:nvSpPr>
                <p:cNvPr id="3" name="Rounded Rectangle 2"/>
                <p:cNvSpPr/>
                <p:nvPr/>
              </p:nvSpPr>
              <p:spPr>
                <a:xfrm>
                  <a:off x="3022600" y="2707683"/>
                  <a:ext cx="1308100" cy="330200"/>
                </a:xfrm>
                <a:prstGeom prst="roundRect">
                  <a:avLst/>
                </a:prstGeom>
                <a:solidFill>
                  <a:schemeClr val="bg1">
                    <a:lumMod val="85000"/>
                  </a:schemeClr>
                </a:solidFill>
                <a:ln>
                  <a:noFill/>
                </a:ln>
                <a:effectLst/>
              </p:spPr>
              <p:style>
                <a:lnRef idx="1">
                  <a:schemeClr val="dk1"/>
                </a:lnRef>
                <a:fillRef idx="2">
                  <a:schemeClr val="dk1"/>
                </a:fillRef>
                <a:effectRef idx="1">
                  <a:schemeClr val="dk1"/>
                </a:effectRef>
                <a:fontRef idx="minor">
                  <a:schemeClr val="dk1"/>
                </a:fontRef>
              </p:style>
              <p:txBody>
                <a:bodyPr rtlCol="0" anchor="ctr"/>
                <a:lstStyle/>
                <a:p>
                  <a:pPr algn="ctr"/>
                  <a:r>
                    <a:rPr lang="en-US" sz="900" b="1" dirty="0" smtClean="0">
                      <a:latin typeface="Arial"/>
                      <a:cs typeface="Arial"/>
                    </a:rPr>
                    <a:t>Map to Reference</a:t>
                  </a:r>
                  <a:endParaRPr lang="en-US" sz="900" b="1" dirty="0">
                    <a:latin typeface="Arial"/>
                    <a:cs typeface="Arial"/>
                  </a:endParaRPr>
                </a:p>
              </p:txBody>
            </p:sp>
            <p:sp>
              <p:nvSpPr>
                <p:cNvPr id="18" name="Rounded Rectangle 17"/>
                <p:cNvSpPr/>
                <p:nvPr/>
              </p:nvSpPr>
              <p:spPr>
                <a:xfrm>
                  <a:off x="3022600" y="3276600"/>
                  <a:ext cx="1308100" cy="330200"/>
                </a:xfrm>
                <a:prstGeom prst="roundRect">
                  <a:avLst/>
                </a:prstGeom>
                <a:solidFill>
                  <a:schemeClr val="bg1">
                    <a:lumMod val="85000"/>
                  </a:schemeClr>
                </a:solidFill>
                <a:ln>
                  <a:noFill/>
                </a:ln>
                <a:effectLst/>
              </p:spPr>
              <p:style>
                <a:lnRef idx="1">
                  <a:schemeClr val="dk1"/>
                </a:lnRef>
                <a:fillRef idx="2">
                  <a:schemeClr val="dk1"/>
                </a:fillRef>
                <a:effectRef idx="1">
                  <a:schemeClr val="dk1"/>
                </a:effectRef>
                <a:fontRef idx="minor">
                  <a:schemeClr val="dk1"/>
                </a:fontRef>
              </p:style>
              <p:txBody>
                <a:bodyPr rtlCol="0" anchor="ctr"/>
                <a:lstStyle/>
                <a:p>
                  <a:pPr algn="ctr"/>
                  <a:r>
                    <a:rPr lang="en-US" sz="900" b="1" dirty="0" smtClean="0">
                      <a:latin typeface="Arial"/>
                      <a:cs typeface="Arial"/>
                    </a:rPr>
                    <a:t>Mark Duplicates</a:t>
                  </a:r>
                  <a:endParaRPr lang="en-US" sz="900" b="1" dirty="0">
                    <a:latin typeface="Arial"/>
                    <a:cs typeface="Arial"/>
                  </a:endParaRPr>
                </a:p>
              </p:txBody>
            </p:sp>
            <p:sp>
              <p:nvSpPr>
                <p:cNvPr id="19" name="Rounded Rectangle 18"/>
                <p:cNvSpPr/>
                <p:nvPr/>
              </p:nvSpPr>
              <p:spPr>
                <a:xfrm>
                  <a:off x="3022600" y="4178300"/>
                  <a:ext cx="1308100" cy="330200"/>
                </a:xfrm>
                <a:prstGeom prst="roundRect">
                  <a:avLst/>
                </a:prstGeom>
                <a:solidFill>
                  <a:schemeClr val="bg1">
                    <a:lumMod val="85000"/>
                  </a:schemeClr>
                </a:solidFill>
                <a:ln>
                  <a:noFill/>
                </a:ln>
                <a:effectLst/>
              </p:spPr>
              <p:style>
                <a:lnRef idx="1">
                  <a:schemeClr val="dk1"/>
                </a:lnRef>
                <a:fillRef idx="2">
                  <a:schemeClr val="dk1"/>
                </a:fillRef>
                <a:effectRef idx="1">
                  <a:schemeClr val="dk1"/>
                </a:effectRef>
                <a:fontRef idx="minor">
                  <a:schemeClr val="dk1"/>
                </a:fontRef>
              </p:style>
              <p:txBody>
                <a:bodyPr rtlCol="0" anchor="ctr"/>
                <a:lstStyle/>
                <a:p>
                  <a:pPr algn="ctr"/>
                  <a:r>
                    <a:rPr lang="en-US" sz="900" b="1" dirty="0" smtClean="0">
                      <a:latin typeface="Arial"/>
                      <a:cs typeface="Arial"/>
                    </a:rPr>
                    <a:t>Realign </a:t>
                  </a:r>
                  <a:r>
                    <a:rPr lang="en-US" sz="900" b="1" dirty="0" err="1" smtClean="0">
                      <a:latin typeface="Arial"/>
                      <a:cs typeface="Arial"/>
                    </a:rPr>
                    <a:t>Indels</a:t>
                  </a:r>
                  <a:endParaRPr lang="en-US" sz="900" b="1" dirty="0">
                    <a:latin typeface="Arial"/>
                    <a:cs typeface="Arial"/>
                  </a:endParaRPr>
                </a:p>
              </p:txBody>
            </p:sp>
            <p:sp>
              <p:nvSpPr>
                <p:cNvPr id="20" name="Rounded Rectangle 19"/>
                <p:cNvSpPr/>
                <p:nvPr/>
              </p:nvSpPr>
              <p:spPr>
                <a:xfrm>
                  <a:off x="3022600" y="4787900"/>
                  <a:ext cx="1308100" cy="330200"/>
                </a:xfrm>
                <a:prstGeom prst="roundRect">
                  <a:avLst/>
                </a:prstGeom>
                <a:solidFill>
                  <a:schemeClr val="bg1">
                    <a:lumMod val="85000"/>
                  </a:schemeClr>
                </a:solidFill>
                <a:ln>
                  <a:noFill/>
                </a:ln>
                <a:effectLst/>
              </p:spPr>
              <p:style>
                <a:lnRef idx="1">
                  <a:schemeClr val="dk1"/>
                </a:lnRef>
                <a:fillRef idx="2">
                  <a:schemeClr val="dk1"/>
                </a:fillRef>
                <a:effectRef idx="1">
                  <a:schemeClr val="dk1"/>
                </a:effectRef>
                <a:fontRef idx="minor">
                  <a:schemeClr val="dk1"/>
                </a:fontRef>
              </p:style>
              <p:txBody>
                <a:bodyPr rtlCol="0" anchor="ctr"/>
                <a:lstStyle/>
                <a:p>
                  <a:pPr algn="ctr"/>
                  <a:r>
                    <a:rPr lang="en-US" sz="900" b="1" dirty="0" smtClean="0">
                      <a:latin typeface="Arial"/>
                      <a:cs typeface="Arial"/>
                    </a:rPr>
                    <a:t>Bases Recalibrate</a:t>
                  </a:r>
                  <a:endParaRPr lang="en-US" sz="900" b="1" dirty="0">
                    <a:latin typeface="Arial"/>
                    <a:cs typeface="Arial"/>
                  </a:endParaRPr>
                </a:p>
              </p:txBody>
            </p:sp>
            <p:cxnSp>
              <p:nvCxnSpPr>
                <p:cNvPr id="28" name="Straight Arrow Connector 27"/>
                <p:cNvCxnSpPr>
                  <a:stCxn id="2" idx="2"/>
                  <a:endCxn id="3" idx="0"/>
                </p:cNvCxnSpPr>
                <p:nvPr/>
              </p:nvCxnSpPr>
              <p:spPr>
                <a:xfrm flipH="1">
                  <a:off x="3676651" y="2242435"/>
                  <a:ext cx="654050" cy="465248"/>
                </a:xfrm>
                <a:prstGeom prst="straightConnector1">
                  <a:avLst/>
                </a:prstGeom>
                <a:ln>
                  <a:headEnd type="none"/>
                  <a:tailEnd type="triangle"/>
                </a:ln>
              </p:spPr>
              <p:style>
                <a:lnRef idx="2">
                  <a:schemeClr val="accent5"/>
                </a:lnRef>
                <a:fillRef idx="0">
                  <a:schemeClr val="accent5"/>
                </a:fillRef>
                <a:effectRef idx="1">
                  <a:schemeClr val="accent5"/>
                </a:effectRef>
                <a:fontRef idx="minor">
                  <a:schemeClr val="tx1"/>
                </a:fontRef>
              </p:style>
            </p:cxnSp>
            <p:cxnSp>
              <p:nvCxnSpPr>
                <p:cNvPr id="29" name="Straight Arrow Connector 28"/>
                <p:cNvCxnSpPr>
                  <a:stCxn id="3" idx="2"/>
                  <a:endCxn id="18" idx="0"/>
                </p:cNvCxnSpPr>
                <p:nvPr/>
              </p:nvCxnSpPr>
              <p:spPr>
                <a:xfrm>
                  <a:off x="3676651" y="3037884"/>
                  <a:ext cx="0" cy="238716"/>
                </a:xfrm>
                <a:prstGeom prst="straightConnector1">
                  <a:avLst/>
                </a:prstGeom>
                <a:ln>
                  <a:headEnd type="none"/>
                  <a:tailEnd type="triangle"/>
                </a:ln>
              </p:spPr>
              <p:style>
                <a:lnRef idx="2">
                  <a:schemeClr val="accent5"/>
                </a:lnRef>
                <a:fillRef idx="0">
                  <a:schemeClr val="accent5"/>
                </a:fillRef>
                <a:effectRef idx="1">
                  <a:schemeClr val="accent5"/>
                </a:effectRef>
                <a:fontRef idx="minor">
                  <a:schemeClr val="tx1"/>
                </a:fontRef>
              </p:style>
            </p:cxnSp>
            <p:cxnSp>
              <p:nvCxnSpPr>
                <p:cNvPr id="32" name="Straight Arrow Connector 31"/>
                <p:cNvCxnSpPr>
                  <a:stCxn id="18" idx="2"/>
                  <a:endCxn id="19" idx="0"/>
                </p:cNvCxnSpPr>
                <p:nvPr/>
              </p:nvCxnSpPr>
              <p:spPr>
                <a:xfrm>
                  <a:off x="3676650" y="3606800"/>
                  <a:ext cx="0" cy="571500"/>
                </a:xfrm>
                <a:prstGeom prst="straightConnector1">
                  <a:avLst/>
                </a:prstGeom>
                <a:ln>
                  <a:headEnd type="none"/>
                  <a:tailEnd type="triangle"/>
                </a:ln>
              </p:spPr>
              <p:style>
                <a:lnRef idx="2">
                  <a:schemeClr val="accent5"/>
                </a:lnRef>
                <a:fillRef idx="0">
                  <a:schemeClr val="accent5"/>
                </a:fillRef>
                <a:effectRef idx="1">
                  <a:schemeClr val="accent5"/>
                </a:effectRef>
                <a:fontRef idx="minor">
                  <a:schemeClr val="tx1"/>
                </a:fontRef>
              </p:style>
            </p:cxnSp>
            <p:cxnSp>
              <p:nvCxnSpPr>
                <p:cNvPr id="35" name="Straight Arrow Connector 34"/>
                <p:cNvCxnSpPr>
                  <a:stCxn id="19" idx="2"/>
                  <a:endCxn id="20" idx="0"/>
                </p:cNvCxnSpPr>
                <p:nvPr/>
              </p:nvCxnSpPr>
              <p:spPr>
                <a:xfrm>
                  <a:off x="3676650" y="4508500"/>
                  <a:ext cx="0" cy="279400"/>
                </a:xfrm>
                <a:prstGeom prst="straightConnector1">
                  <a:avLst/>
                </a:prstGeom>
                <a:ln>
                  <a:headEnd type="none"/>
                  <a:tailEnd type="triangle"/>
                </a:ln>
              </p:spPr>
              <p:style>
                <a:lnRef idx="2">
                  <a:schemeClr val="accent5"/>
                </a:lnRef>
                <a:fillRef idx="0">
                  <a:schemeClr val="accent5"/>
                </a:fillRef>
                <a:effectRef idx="1">
                  <a:schemeClr val="accent5"/>
                </a:effectRef>
                <a:fontRef idx="minor">
                  <a:schemeClr val="tx1"/>
                </a:fontRef>
              </p:style>
            </p:cxnSp>
            <p:cxnSp>
              <p:nvCxnSpPr>
                <p:cNvPr id="38" name="Straight Arrow Connector 37"/>
                <p:cNvCxnSpPr>
                  <a:stCxn id="20" idx="2"/>
                  <a:endCxn id="21" idx="0"/>
                </p:cNvCxnSpPr>
                <p:nvPr/>
              </p:nvCxnSpPr>
              <p:spPr>
                <a:xfrm>
                  <a:off x="3676650" y="5118100"/>
                  <a:ext cx="0" cy="252447"/>
                </a:xfrm>
                <a:prstGeom prst="straightConnector1">
                  <a:avLst/>
                </a:prstGeom>
                <a:ln>
                  <a:headEnd type="none"/>
                  <a:tailEnd type="triangle"/>
                </a:ln>
              </p:spPr>
              <p:style>
                <a:lnRef idx="2">
                  <a:schemeClr val="accent5"/>
                </a:lnRef>
                <a:fillRef idx="0">
                  <a:schemeClr val="accent5"/>
                </a:fillRef>
                <a:effectRef idx="1">
                  <a:schemeClr val="accent5"/>
                </a:effectRef>
                <a:fontRef idx="minor">
                  <a:schemeClr val="tx1"/>
                </a:fontRef>
              </p:style>
            </p:cxnSp>
            <p:sp>
              <p:nvSpPr>
                <p:cNvPr id="41" name="TextBox 40"/>
                <p:cNvSpPr txBox="1"/>
                <p:nvPr/>
              </p:nvSpPr>
              <p:spPr>
                <a:xfrm>
                  <a:off x="2697255" y="2300208"/>
                  <a:ext cx="1197323" cy="236700"/>
                </a:xfrm>
                <a:prstGeom prst="rect">
                  <a:avLst/>
                </a:prstGeom>
                <a:noFill/>
              </p:spPr>
              <p:txBody>
                <a:bodyPr wrap="none" rtlCol="0">
                  <a:spAutoFit/>
                </a:bodyPr>
                <a:lstStyle/>
                <a:p>
                  <a:r>
                    <a:rPr lang="en-US" sz="900" b="1" dirty="0" smtClean="0">
                      <a:solidFill>
                        <a:srgbClr val="FF6600"/>
                      </a:solidFill>
                      <a:latin typeface="Arial"/>
                      <a:cs typeface="Arial"/>
                    </a:rPr>
                    <a:t>FASTQ or </a:t>
                  </a:r>
                  <a:r>
                    <a:rPr lang="en-US" sz="900" b="1" dirty="0" err="1" smtClean="0">
                      <a:solidFill>
                        <a:srgbClr val="FF6600"/>
                      </a:solidFill>
                      <a:latin typeface="Arial"/>
                      <a:cs typeface="Arial"/>
                    </a:rPr>
                    <a:t>uBAM</a:t>
                  </a:r>
                  <a:endParaRPr lang="en-US" sz="900" b="1" dirty="0">
                    <a:solidFill>
                      <a:srgbClr val="FF6600"/>
                    </a:solidFill>
                    <a:latin typeface="Arial"/>
                    <a:cs typeface="Arial"/>
                  </a:endParaRPr>
                </a:p>
              </p:txBody>
            </p:sp>
            <p:sp>
              <p:nvSpPr>
                <p:cNvPr id="42" name="TextBox 41"/>
                <p:cNvSpPr txBox="1"/>
                <p:nvPr/>
              </p:nvSpPr>
              <p:spPr>
                <a:xfrm>
                  <a:off x="3720816" y="2981152"/>
                  <a:ext cx="495069" cy="236700"/>
                </a:xfrm>
                <a:prstGeom prst="rect">
                  <a:avLst/>
                </a:prstGeom>
                <a:noFill/>
              </p:spPr>
              <p:txBody>
                <a:bodyPr wrap="none" rtlCol="0">
                  <a:spAutoFit/>
                </a:bodyPr>
                <a:lstStyle/>
                <a:p>
                  <a:r>
                    <a:rPr lang="en-US" sz="900" b="1" dirty="0" smtClean="0">
                      <a:solidFill>
                        <a:srgbClr val="FF6600"/>
                      </a:solidFill>
                      <a:latin typeface="Arial"/>
                      <a:cs typeface="Arial"/>
                    </a:rPr>
                    <a:t>BAM</a:t>
                  </a:r>
                  <a:endParaRPr lang="en-US" sz="900" b="1" dirty="0">
                    <a:solidFill>
                      <a:srgbClr val="FF6600"/>
                    </a:solidFill>
                    <a:latin typeface="Arial"/>
                    <a:cs typeface="Arial"/>
                  </a:endParaRPr>
                </a:p>
              </p:txBody>
            </p:sp>
            <p:sp>
              <p:nvSpPr>
                <p:cNvPr id="43" name="TextBox 42"/>
                <p:cNvSpPr txBox="1"/>
                <p:nvPr/>
              </p:nvSpPr>
              <p:spPr>
                <a:xfrm>
                  <a:off x="3720816" y="3793952"/>
                  <a:ext cx="495069" cy="236700"/>
                </a:xfrm>
                <a:prstGeom prst="rect">
                  <a:avLst/>
                </a:prstGeom>
                <a:noFill/>
              </p:spPr>
              <p:txBody>
                <a:bodyPr wrap="none" rtlCol="0">
                  <a:spAutoFit/>
                </a:bodyPr>
                <a:lstStyle/>
                <a:p>
                  <a:r>
                    <a:rPr lang="en-US" sz="900" b="1" dirty="0" smtClean="0">
                      <a:solidFill>
                        <a:srgbClr val="FF6600"/>
                      </a:solidFill>
                      <a:latin typeface="Arial"/>
                      <a:cs typeface="Arial"/>
                    </a:rPr>
                    <a:t>BAM</a:t>
                  </a:r>
                  <a:endParaRPr lang="en-US" sz="900" b="1" dirty="0">
                    <a:solidFill>
                      <a:srgbClr val="FF6600"/>
                    </a:solidFill>
                    <a:latin typeface="Arial"/>
                    <a:cs typeface="Arial"/>
                  </a:endParaRPr>
                </a:p>
              </p:txBody>
            </p:sp>
            <p:sp>
              <p:nvSpPr>
                <p:cNvPr id="44" name="TextBox 43"/>
                <p:cNvSpPr txBox="1"/>
                <p:nvPr/>
              </p:nvSpPr>
              <p:spPr>
                <a:xfrm>
                  <a:off x="3720816" y="4530552"/>
                  <a:ext cx="495069" cy="236700"/>
                </a:xfrm>
                <a:prstGeom prst="rect">
                  <a:avLst/>
                </a:prstGeom>
                <a:noFill/>
              </p:spPr>
              <p:txBody>
                <a:bodyPr wrap="none" rtlCol="0">
                  <a:spAutoFit/>
                </a:bodyPr>
                <a:lstStyle/>
                <a:p>
                  <a:r>
                    <a:rPr lang="en-US" sz="900" b="1" dirty="0" smtClean="0">
                      <a:solidFill>
                        <a:srgbClr val="FF6600"/>
                      </a:solidFill>
                      <a:latin typeface="Arial"/>
                      <a:cs typeface="Arial"/>
                    </a:rPr>
                    <a:t>BAM</a:t>
                  </a:r>
                  <a:endParaRPr lang="en-US" sz="900" b="1" dirty="0">
                    <a:solidFill>
                      <a:srgbClr val="FF6600"/>
                    </a:solidFill>
                    <a:latin typeface="Arial"/>
                    <a:cs typeface="Arial"/>
                  </a:endParaRPr>
                </a:p>
              </p:txBody>
            </p:sp>
            <p:sp>
              <p:nvSpPr>
                <p:cNvPr id="45" name="TextBox 44"/>
                <p:cNvSpPr txBox="1"/>
                <p:nvPr/>
              </p:nvSpPr>
              <p:spPr>
                <a:xfrm>
                  <a:off x="3720816" y="5149067"/>
                  <a:ext cx="495069" cy="236700"/>
                </a:xfrm>
                <a:prstGeom prst="rect">
                  <a:avLst/>
                </a:prstGeom>
                <a:noFill/>
              </p:spPr>
              <p:txBody>
                <a:bodyPr wrap="none" rtlCol="0">
                  <a:spAutoFit/>
                </a:bodyPr>
                <a:lstStyle/>
                <a:p>
                  <a:r>
                    <a:rPr lang="en-US" sz="900" b="1" dirty="0" smtClean="0">
                      <a:solidFill>
                        <a:srgbClr val="FF6600"/>
                      </a:solidFill>
                      <a:latin typeface="Arial"/>
                      <a:cs typeface="Arial"/>
                    </a:rPr>
                    <a:t>BAM</a:t>
                  </a:r>
                  <a:endParaRPr lang="en-US" sz="900" b="1" dirty="0">
                    <a:solidFill>
                      <a:srgbClr val="FF6600"/>
                    </a:solidFill>
                    <a:latin typeface="Arial"/>
                    <a:cs typeface="Arial"/>
                  </a:endParaRPr>
                </a:p>
              </p:txBody>
            </p:sp>
            <p:sp>
              <p:nvSpPr>
                <p:cNvPr id="46" name="TextBox 45"/>
                <p:cNvSpPr txBox="1"/>
                <p:nvPr/>
              </p:nvSpPr>
              <p:spPr>
                <a:xfrm>
                  <a:off x="2628334" y="1444971"/>
                  <a:ext cx="2271175" cy="338554"/>
                </a:xfrm>
                <a:prstGeom prst="rect">
                  <a:avLst/>
                </a:prstGeom>
                <a:noFill/>
              </p:spPr>
              <p:txBody>
                <a:bodyPr wrap="none" rtlCol="0">
                  <a:spAutoFit/>
                </a:bodyPr>
                <a:lstStyle/>
                <a:p>
                  <a:r>
                    <a:rPr lang="en-US" altLang="zh-CN" sz="1600" dirty="0" smtClean="0">
                      <a:latin typeface="Arial"/>
                      <a:cs typeface="Arial"/>
                    </a:rPr>
                    <a:t>1.</a:t>
                  </a:r>
                  <a:r>
                    <a:rPr lang="zh-CN" altLang="en-US" sz="1600" dirty="0" smtClean="0">
                      <a:latin typeface="Arial"/>
                      <a:cs typeface="Arial"/>
                    </a:rPr>
                    <a:t> </a:t>
                  </a:r>
                  <a:r>
                    <a:rPr lang="en-US" altLang="zh-CN" sz="1600" dirty="0" smtClean="0">
                      <a:latin typeface="Arial"/>
                      <a:cs typeface="Arial"/>
                    </a:rPr>
                    <a:t>PRE-PROCESSING</a:t>
                  </a:r>
                  <a:endParaRPr lang="en-US" sz="1600" dirty="0">
                    <a:latin typeface="Arial"/>
                    <a:cs typeface="Arial"/>
                  </a:endParaRPr>
                </a:p>
              </p:txBody>
            </p:sp>
          </p:grpSp>
        </p:grpSp>
        <p:sp>
          <p:nvSpPr>
            <p:cNvPr id="121" name="Rectangle 120"/>
            <p:cNvSpPr/>
            <p:nvPr/>
          </p:nvSpPr>
          <p:spPr>
            <a:xfrm>
              <a:off x="139279" y="2068643"/>
              <a:ext cx="749721" cy="268892"/>
            </a:xfrm>
            <a:prstGeom prst="rect">
              <a:avLst/>
            </a:prstGeom>
            <a:solidFill>
              <a:schemeClr val="bg1">
                <a:lumMod val="95000"/>
              </a:schemeClr>
            </a:solidFill>
            <a:ln>
              <a:noFill/>
            </a:ln>
            <a:effectLst/>
          </p:spPr>
          <p:style>
            <a:lnRef idx="1">
              <a:schemeClr val="dk1"/>
            </a:lnRef>
            <a:fillRef idx="2">
              <a:schemeClr val="dk1"/>
            </a:fillRef>
            <a:effectRef idx="1">
              <a:schemeClr val="dk1"/>
            </a:effectRef>
            <a:fontRef idx="minor">
              <a:schemeClr val="dk1"/>
            </a:fontRef>
          </p:style>
          <p:txBody>
            <a:bodyPr rtlCol="0" anchor="ctr"/>
            <a:lstStyle/>
            <a:p>
              <a:pPr algn="ctr"/>
              <a:r>
                <a:rPr lang="en-US" sz="900" b="1" dirty="0" smtClean="0">
                  <a:latin typeface="Arial"/>
                  <a:cs typeface="Arial"/>
                </a:rPr>
                <a:t>RAW Reads</a:t>
              </a:r>
              <a:endParaRPr lang="en-US" sz="900" b="1" dirty="0">
                <a:latin typeface="Arial"/>
                <a:cs typeface="Arial"/>
              </a:endParaRPr>
            </a:p>
          </p:txBody>
        </p:sp>
        <p:cxnSp>
          <p:nvCxnSpPr>
            <p:cNvPr id="125" name="Straight Arrow Connector 124"/>
            <p:cNvCxnSpPr>
              <a:stCxn id="121" idx="3"/>
              <a:endCxn id="2" idx="1"/>
            </p:cNvCxnSpPr>
            <p:nvPr/>
          </p:nvCxnSpPr>
          <p:spPr>
            <a:xfrm>
              <a:off x="889000" y="2203089"/>
              <a:ext cx="253519" cy="1803"/>
            </a:xfrm>
            <a:prstGeom prst="straightConnector1">
              <a:avLst/>
            </a:prstGeom>
            <a:ln>
              <a:headEnd type="none"/>
              <a:tailEnd type="triangle"/>
            </a:ln>
          </p:spPr>
          <p:style>
            <a:lnRef idx="2">
              <a:schemeClr val="accent5"/>
            </a:lnRef>
            <a:fillRef idx="0">
              <a:schemeClr val="accent5"/>
            </a:fillRef>
            <a:effectRef idx="1">
              <a:schemeClr val="accent5"/>
            </a:effectRef>
            <a:fontRef idx="minor">
              <a:schemeClr val="tx1"/>
            </a:fontRef>
          </p:style>
        </p:cxnSp>
      </p:grpSp>
      <p:grpSp>
        <p:nvGrpSpPr>
          <p:cNvPr id="8" name="Group 7"/>
          <p:cNvGrpSpPr/>
          <p:nvPr/>
        </p:nvGrpSpPr>
        <p:grpSpPr>
          <a:xfrm>
            <a:off x="0" y="0"/>
            <a:ext cx="9144000" cy="1614248"/>
            <a:chOff x="0" y="0"/>
            <a:chExt cx="9144000" cy="1614248"/>
          </a:xfrm>
        </p:grpSpPr>
        <p:sp>
          <p:nvSpPr>
            <p:cNvPr id="4" name="Rectangle 3"/>
            <p:cNvSpPr/>
            <p:nvPr/>
          </p:nvSpPr>
          <p:spPr>
            <a:xfrm>
              <a:off x="5342827" y="923682"/>
              <a:ext cx="1337331" cy="221764"/>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9" name="Group 128"/>
            <p:cNvGrpSpPr/>
            <p:nvPr/>
          </p:nvGrpSpPr>
          <p:grpSpPr>
            <a:xfrm>
              <a:off x="0" y="0"/>
              <a:ext cx="9144000" cy="1614248"/>
              <a:chOff x="0" y="0"/>
              <a:chExt cx="9144000" cy="1614248"/>
            </a:xfrm>
          </p:grpSpPr>
          <p:pic>
            <p:nvPicPr>
              <p:cNvPr id="5" name="Picture 4"/>
              <p:cNvPicPr>
                <a:picLocks noChangeAspect="1"/>
              </p:cNvPicPr>
              <p:nvPr/>
            </p:nvPicPr>
            <p:blipFill>
              <a:blip r:embed="rId3"/>
              <a:stretch>
                <a:fillRect/>
              </a:stretch>
            </p:blipFill>
            <p:spPr>
              <a:xfrm>
                <a:off x="0" y="0"/>
                <a:ext cx="9144000" cy="1614248"/>
              </a:xfrm>
              <a:prstGeom prst="rect">
                <a:avLst/>
              </a:prstGeom>
            </p:spPr>
          </p:pic>
          <p:sp>
            <p:nvSpPr>
              <p:cNvPr id="6" name="Rectangle 5"/>
              <p:cNvSpPr/>
              <p:nvPr/>
            </p:nvSpPr>
            <p:spPr>
              <a:xfrm>
                <a:off x="5303763" y="959814"/>
                <a:ext cx="1318935" cy="195385"/>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400" dirty="0" smtClean="0">
                    <a:latin typeface="Arial"/>
                    <a:cs typeface="Arial"/>
                  </a:rPr>
                  <a:t>Best</a:t>
                </a:r>
                <a:r>
                  <a:rPr lang="zh-CN" altLang="en-US" sz="1400" dirty="0" smtClean="0">
                    <a:latin typeface="Arial"/>
                    <a:cs typeface="Arial"/>
                  </a:rPr>
                  <a:t> </a:t>
                </a:r>
                <a:r>
                  <a:rPr lang="en-US" altLang="zh-CN" sz="1400" dirty="0" smtClean="0">
                    <a:latin typeface="Arial"/>
                    <a:cs typeface="Arial"/>
                  </a:rPr>
                  <a:t>practices</a:t>
                </a:r>
                <a:endParaRPr lang="en-US" sz="1400" dirty="0">
                  <a:latin typeface="Arial"/>
                  <a:cs typeface="Arial"/>
                </a:endParaRPr>
              </a:p>
            </p:txBody>
          </p:sp>
        </p:grpSp>
      </p:grpSp>
      <p:sp>
        <p:nvSpPr>
          <p:cNvPr id="7" name="Rounded Rectangle 6"/>
          <p:cNvSpPr/>
          <p:nvPr/>
        </p:nvSpPr>
        <p:spPr>
          <a:xfrm>
            <a:off x="139279" y="36636"/>
            <a:ext cx="8758415" cy="1318846"/>
          </a:xfrm>
          <a:prstGeom prst="roundRect">
            <a:avLst/>
          </a:prstGeom>
          <a:noFill/>
          <a:ln w="28575" cmpd="sng">
            <a:solidFill>
              <a:schemeClr val="bg1">
                <a:lumMod val="65000"/>
              </a:schemeClr>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6876939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8" name="Group 127"/>
          <p:cNvGrpSpPr/>
          <p:nvPr/>
        </p:nvGrpSpPr>
        <p:grpSpPr>
          <a:xfrm>
            <a:off x="139279" y="190500"/>
            <a:ext cx="2433142" cy="5473700"/>
            <a:chOff x="139279" y="1563448"/>
            <a:chExt cx="2433142" cy="4100752"/>
          </a:xfrm>
        </p:grpSpPr>
        <p:grpSp>
          <p:nvGrpSpPr>
            <p:cNvPr id="48" name="Group 47"/>
            <p:cNvGrpSpPr/>
            <p:nvPr/>
          </p:nvGrpSpPr>
          <p:grpSpPr>
            <a:xfrm>
              <a:off x="194914" y="1563448"/>
              <a:ext cx="2377507" cy="4100752"/>
              <a:chOff x="2628334" y="1444971"/>
              <a:chExt cx="2630190" cy="4205003"/>
            </a:xfrm>
          </p:grpSpPr>
          <p:sp>
            <p:nvSpPr>
              <p:cNvPr id="21" name="Rectangle 20"/>
              <p:cNvSpPr/>
              <p:nvPr/>
            </p:nvSpPr>
            <p:spPr>
              <a:xfrm>
                <a:off x="3022600" y="5370547"/>
                <a:ext cx="1308100" cy="279427"/>
              </a:xfrm>
              <a:prstGeom prst="rect">
                <a:avLst/>
              </a:prstGeom>
              <a:solidFill>
                <a:schemeClr val="bg1">
                  <a:lumMod val="95000"/>
                </a:schemeClr>
              </a:solidFill>
              <a:ln>
                <a:noFill/>
              </a:ln>
              <a:effectLst/>
            </p:spPr>
            <p:style>
              <a:lnRef idx="1">
                <a:schemeClr val="dk1"/>
              </a:lnRef>
              <a:fillRef idx="2">
                <a:schemeClr val="dk1"/>
              </a:fillRef>
              <a:effectRef idx="1">
                <a:schemeClr val="dk1"/>
              </a:effectRef>
              <a:fontRef idx="minor">
                <a:schemeClr val="dk1"/>
              </a:fontRef>
            </p:style>
            <p:txBody>
              <a:bodyPr rtlCol="0" anchor="ctr"/>
              <a:lstStyle/>
              <a:p>
                <a:pPr algn="ctr"/>
                <a:r>
                  <a:rPr lang="en-US" sz="900" b="1" dirty="0" smtClean="0">
                    <a:latin typeface="Arial"/>
                    <a:cs typeface="Arial"/>
                  </a:rPr>
                  <a:t>Ready reads</a:t>
                </a:r>
                <a:endParaRPr lang="en-US" sz="900" b="1" dirty="0">
                  <a:latin typeface="Arial"/>
                  <a:cs typeface="Arial"/>
                </a:endParaRPr>
              </a:p>
            </p:txBody>
          </p:sp>
          <p:grpSp>
            <p:nvGrpSpPr>
              <p:cNvPr id="47" name="Group 46"/>
              <p:cNvGrpSpPr/>
              <p:nvPr/>
            </p:nvGrpSpPr>
            <p:grpSpPr>
              <a:xfrm>
                <a:off x="2628334" y="1444971"/>
                <a:ext cx="2630190" cy="3940796"/>
                <a:chOff x="2628334" y="1444971"/>
                <a:chExt cx="2630190" cy="3940796"/>
              </a:xfrm>
            </p:grpSpPr>
            <p:sp>
              <p:nvSpPr>
                <p:cNvPr id="2" name="Rectangle 1"/>
                <p:cNvSpPr/>
                <p:nvPr/>
              </p:nvSpPr>
              <p:spPr>
                <a:xfrm>
                  <a:off x="3676650" y="1963008"/>
                  <a:ext cx="1308100" cy="279427"/>
                </a:xfrm>
                <a:prstGeom prst="rect">
                  <a:avLst/>
                </a:prstGeom>
                <a:solidFill>
                  <a:schemeClr val="bg1">
                    <a:lumMod val="95000"/>
                  </a:schemeClr>
                </a:solidFill>
                <a:ln>
                  <a:noFill/>
                </a:ln>
                <a:effectLst/>
              </p:spPr>
              <p:style>
                <a:lnRef idx="1">
                  <a:schemeClr val="dk1"/>
                </a:lnRef>
                <a:fillRef idx="2">
                  <a:schemeClr val="dk1"/>
                </a:fillRef>
                <a:effectRef idx="1">
                  <a:schemeClr val="dk1"/>
                </a:effectRef>
                <a:fontRef idx="minor">
                  <a:schemeClr val="dk1"/>
                </a:fontRef>
              </p:style>
              <p:txBody>
                <a:bodyPr rtlCol="0" anchor="ctr"/>
                <a:lstStyle/>
                <a:p>
                  <a:pPr algn="ctr"/>
                  <a:r>
                    <a:rPr lang="en-US" sz="900" b="1" dirty="0" smtClean="0">
                      <a:latin typeface="Arial"/>
                      <a:cs typeface="Arial"/>
                    </a:rPr>
                    <a:t>QC Reads</a:t>
                  </a:r>
                  <a:endParaRPr lang="en-US" sz="900" b="1" dirty="0">
                    <a:latin typeface="Arial"/>
                    <a:cs typeface="Arial"/>
                  </a:endParaRPr>
                </a:p>
              </p:txBody>
            </p:sp>
            <p:sp>
              <p:nvSpPr>
                <p:cNvPr id="3" name="Rounded Rectangle 2"/>
                <p:cNvSpPr/>
                <p:nvPr/>
              </p:nvSpPr>
              <p:spPr>
                <a:xfrm>
                  <a:off x="3022600" y="2746708"/>
                  <a:ext cx="1308100" cy="330200"/>
                </a:xfrm>
                <a:prstGeom prst="roundRect">
                  <a:avLst/>
                </a:prstGeom>
                <a:solidFill>
                  <a:schemeClr val="bg1">
                    <a:lumMod val="85000"/>
                  </a:schemeClr>
                </a:solidFill>
                <a:ln>
                  <a:noFill/>
                </a:ln>
                <a:effectLst/>
              </p:spPr>
              <p:style>
                <a:lnRef idx="1">
                  <a:schemeClr val="dk1"/>
                </a:lnRef>
                <a:fillRef idx="2">
                  <a:schemeClr val="dk1"/>
                </a:fillRef>
                <a:effectRef idx="1">
                  <a:schemeClr val="dk1"/>
                </a:effectRef>
                <a:fontRef idx="minor">
                  <a:schemeClr val="dk1"/>
                </a:fontRef>
              </p:style>
              <p:txBody>
                <a:bodyPr rtlCol="0" anchor="ctr"/>
                <a:lstStyle/>
                <a:p>
                  <a:pPr algn="ctr"/>
                  <a:r>
                    <a:rPr lang="en-US" sz="900" b="1" dirty="0" smtClean="0">
                      <a:latin typeface="Arial"/>
                      <a:cs typeface="Arial"/>
                    </a:rPr>
                    <a:t>Map to Reference</a:t>
                  </a:r>
                  <a:endParaRPr lang="en-US" sz="900" b="1" dirty="0">
                    <a:latin typeface="Arial"/>
                    <a:cs typeface="Arial"/>
                  </a:endParaRPr>
                </a:p>
              </p:txBody>
            </p:sp>
            <p:sp>
              <p:nvSpPr>
                <p:cNvPr id="18" name="Rounded Rectangle 17"/>
                <p:cNvSpPr/>
                <p:nvPr/>
              </p:nvSpPr>
              <p:spPr>
                <a:xfrm>
                  <a:off x="3950426" y="3803193"/>
                  <a:ext cx="1308098" cy="215666"/>
                </a:xfrm>
                <a:prstGeom prst="roundRect">
                  <a:avLst/>
                </a:prstGeom>
                <a:solidFill>
                  <a:schemeClr val="bg1">
                    <a:lumMod val="85000"/>
                  </a:schemeClr>
                </a:solidFill>
                <a:ln>
                  <a:noFill/>
                </a:ln>
                <a:effectLst/>
              </p:spPr>
              <p:style>
                <a:lnRef idx="1">
                  <a:schemeClr val="dk1"/>
                </a:lnRef>
                <a:fillRef idx="2">
                  <a:schemeClr val="dk1"/>
                </a:fillRef>
                <a:effectRef idx="1">
                  <a:schemeClr val="dk1"/>
                </a:effectRef>
                <a:fontRef idx="minor">
                  <a:schemeClr val="dk1"/>
                </a:fontRef>
              </p:style>
              <p:txBody>
                <a:bodyPr rtlCol="0" anchor="ctr"/>
                <a:lstStyle/>
                <a:p>
                  <a:pPr algn="ctr"/>
                  <a:r>
                    <a:rPr lang="en-US" sz="900" b="1" dirty="0" smtClean="0">
                      <a:latin typeface="Arial"/>
                      <a:cs typeface="Arial"/>
                    </a:rPr>
                    <a:t>Mark Duplicates</a:t>
                  </a:r>
                  <a:endParaRPr lang="en-US" sz="900" b="1" dirty="0">
                    <a:latin typeface="Arial"/>
                    <a:cs typeface="Arial"/>
                  </a:endParaRPr>
                </a:p>
              </p:txBody>
            </p:sp>
            <p:sp>
              <p:nvSpPr>
                <p:cNvPr id="19" name="Rounded Rectangle 18"/>
                <p:cNvSpPr/>
                <p:nvPr/>
              </p:nvSpPr>
              <p:spPr>
                <a:xfrm>
                  <a:off x="3022600" y="4295372"/>
                  <a:ext cx="1308101" cy="330200"/>
                </a:xfrm>
                <a:prstGeom prst="roundRect">
                  <a:avLst/>
                </a:prstGeom>
                <a:solidFill>
                  <a:schemeClr val="bg1">
                    <a:lumMod val="85000"/>
                  </a:schemeClr>
                </a:solidFill>
                <a:ln>
                  <a:noFill/>
                </a:ln>
                <a:effectLst/>
              </p:spPr>
              <p:style>
                <a:lnRef idx="1">
                  <a:schemeClr val="dk1"/>
                </a:lnRef>
                <a:fillRef idx="2">
                  <a:schemeClr val="dk1"/>
                </a:fillRef>
                <a:effectRef idx="1">
                  <a:schemeClr val="dk1"/>
                </a:effectRef>
                <a:fontRef idx="minor">
                  <a:schemeClr val="dk1"/>
                </a:fontRef>
              </p:style>
              <p:txBody>
                <a:bodyPr rtlCol="0" anchor="ctr"/>
                <a:lstStyle/>
                <a:p>
                  <a:pPr algn="ctr"/>
                  <a:r>
                    <a:rPr lang="en-US" sz="900" b="1" dirty="0" smtClean="0">
                      <a:latin typeface="Arial"/>
                      <a:cs typeface="Arial"/>
                    </a:rPr>
                    <a:t>Realign </a:t>
                  </a:r>
                  <a:r>
                    <a:rPr lang="en-US" sz="900" b="1" dirty="0" err="1" smtClean="0">
                      <a:latin typeface="Arial"/>
                      <a:cs typeface="Arial"/>
                    </a:rPr>
                    <a:t>Indels</a:t>
                  </a:r>
                  <a:endParaRPr lang="en-US" sz="900" b="1" dirty="0">
                    <a:latin typeface="Arial"/>
                    <a:cs typeface="Arial"/>
                  </a:endParaRPr>
                </a:p>
              </p:txBody>
            </p:sp>
            <p:sp>
              <p:nvSpPr>
                <p:cNvPr id="20" name="Rounded Rectangle 19"/>
                <p:cNvSpPr/>
                <p:nvPr/>
              </p:nvSpPr>
              <p:spPr>
                <a:xfrm>
                  <a:off x="3022600" y="4836684"/>
                  <a:ext cx="1308101" cy="330200"/>
                </a:xfrm>
                <a:prstGeom prst="roundRect">
                  <a:avLst/>
                </a:prstGeom>
                <a:solidFill>
                  <a:schemeClr val="bg1">
                    <a:lumMod val="85000"/>
                  </a:schemeClr>
                </a:solidFill>
                <a:ln>
                  <a:noFill/>
                </a:ln>
                <a:effectLst/>
              </p:spPr>
              <p:style>
                <a:lnRef idx="1">
                  <a:schemeClr val="dk1"/>
                </a:lnRef>
                <a:fillRef idx="2">
                  <a:schemeClr val="dk1"/>
                </a:fillRef>
                <a:effectRef idx="1">
                  <a:schemeClr val="dk1"/>
                </a:effectRef>
                <a:fontRef idx="minor">
                  <a:schemeClr val="dk1"/>
                </a:fontRef>
              </p:style>
              <p:txBody>
                <a:bodyPr rtlCol="0" anchor="ctr"/>
                <a:lstStyle/>
                <a:p>
                  <a:pPr algn="ctr"/>
                  <a:r>
                    <a:rPr lang="en-US" sz="900" b="1" dirty="0" smtClean="0">
                      <a:latin typeface="Arial"/>
                      <a:cs typeface="Arial"/>
                    </a:rPr>
                    <a:t>Bases Recalibrate</a:t>
                  </a:r>
                  <a:endParaRPr lang="en-US" sz="900" b="1" dirty="0">
                    <a:latin typeface="Arial"/>
                    <a:cs typeface="Arial"/>
                  </a:endParaRPr>
                </a:p>
              </p:txBody>
            </p:sp>
            <p:cxnSp>
              <p:nvCxnSpPr>
                <p:cNvPr id="28" name="Straight Arrow Connector 27"/>
                <p:cNvCxnSpPr>
                  <a:stCxn id="2" idx="2"/>
                  <a:endCxn id="3" idx="0"/>
                </p:cNvCxnSpPr>
                <p:nvPr/>
              </p:nvCxnSpPr>
              <p:spPr>
                <a:xfrm flipH="1">
                  <a:off x="3676650" y="2242435"/>
                  <a:ext cx="654050" cy="504273"/>
                </a:xfrm>
                <a:prstGeom prst="straightConnector1">
                  <a:avLst/>
                </a:prstGeom>
                <a:ln>
                  <a:headEnd type="none"/>
                  <a:tailEnd type="triangle"/>
                </a:ln>
              </p:spPr>
              <p:style>
                <a:lnRef idx="2">
                  <a:schemeClr val="accent5"/>
                </a:lnRef>
                <a:fillRef idx="0">
                  <a:schemeClr val="accent5"/>
                </a:fillRef>
                <a:effectRef idx="1">
                  <a:schemeClr val="accent5"/>
                </a:effectRef>
                <a:fontRef idx="minor">
                  <a:schemeClr val="tx1"/>
                </a:fontRef>
              </p:style>
            </p:cxnSp>
            <p:cxnSp>
              <p:nvCxnSpPr>
                <p:cNvPr id="29" name="Straight Arrow Connector 28"/>
                <p:cNvCxnSpPr>
                  <a:stCxn id="3" idx="2"/>
                  <a:endCxn id="80" idx="0"/>
                </p:cNvCxnSpPr>
                <p:nvPr/>
              </p:nvCxnSpPr>
              <p:spPr>
                <a:xfrm>
                  <a:off x="3676651" y="3076908"/>
                  <a:ext cx="927824" cy="335556"/>
                </a:xfrm>
                <a:prstGeom prst="straightConnector1">
                  <a:avLst/>
                </a:prstGeom>
                <a:ln>
                  <a:headEnd type="none"/>
                  <a:tailEnd type="triangle"/>
                </a:ln>
              </p:spPr>
              <p:style>
                <a:lnRef idx="2">
                  <a:schemeClr val="accent5"/>
                </a:lnRef>
                <a:fillRef idx="0">
                  <a:schemeClr val="accent5"/>
                </a:fillRef>
                <a:effectRef idx="1">
                  <a:schemeClr val="accent5"/>
                </a:effectRef>
                <a:fontRef idx="minor">
                  <a:schemeClr val="tx1"/>
                </a:fontRef>
              </p:style>
            </p:cxnSp>
            <p:cxnSp>
              <p:nvCxnSpPr>
                <p:cNvPr id="32" name="Straight Arrow Connector 31"/>
                <p:cNvCxnSpPr>
                  <a:stCxn id="18" idx="2"/>
                  <a:endCxn id="19" idx="0"/>
                </p:cNvCxnSpPr>
                <p:nvPr/>
              </p:nvCxnSpPr>
              <p:spPr>
                <a:xfrm flipH="1">
                  <a:off x="3676651" y="4018859"/>
                  <a:ext cx="927824" cy="276513"/>
                </a:xfrm>
                <a:prstGeom prst="straightConnector1">
                  <a:avLst/>
                </a:prstGeom>
                <a:ln>
                  <a:headEnd type="none"/>
                  <a:tailEnd type="triangle"/>
                </a:ln>
              </p:spPr>
              <p:style>
                <a:lnRef idx="2">
                  <a:schemeClr val="accent5"/>
                </a:lnRef>
                <a:fillRef idx="0">
                  <a:schemeClr val="accent5"/>
                </a:fillRef>
                <a:effectRef idx="1">
                  <a:schemeClr val="accent5"/>
                </a:effectRef>
                <a:fontRef idx="minor">
                  <a:schemeClr val="tx1"/>
                </a:fontRef>
              </p:style>
            </p:cxnSp>
            <p:cxnSp>
              <p:nvCxnSpPr>
                <p:cNvPr id="35" name="Straight Arrow Connector 34"/>
                <p:cNvCxnSpPr>
                  <a:stCxn id="19" idx="2"/>
                  <a:endCxn id="20" idx="0"/>
                </p:cNvCxnSpPr>
                <p:nvPr/>
              </p:nvCxnSpPr>
              <p:spPr>
                <a:xfrm>
                  <a:off x="3676651" y="4625572"/>
                  <a:ext cx="0" cy="211112"/>
                </a:xfrm>
                <a:prstGeom prst="straightConnector1">
                  <a:avLst/>
                </a:prstGeom>
                <a:ln>
                  <a:headEnd type="none"/>
                  <a:tailEnd type="triangle"/>
                </a:ln>
              </p:spPr>
              <p:style>
                <a:lnRef idx="2">
                  <a:schemeClr val="accent5"/>
                </a:lnRef>
                <a:fillRef idx="0">
                  <a:schemeClr val="accent5"/>
                </a:fillRef>
                <a:effectRef idx="1">
                  <a:schemeClr val="accent5"/>
                </a:effectRef>
                <a:fontRef idx="minor">
                  <a:schemeClr val="tx1"/>
                </a:fontRef>
              </p:style>
            </p:cxnSp>
            <p:cxnSp>
              <p:nvCxnSpPr>
                <p:cNvPr id="38" name="Straight Arrow Connector 37"/>
                <p:cNvCxnSpPr>
                  <a:stCxn id="20" idx="2"/>
                  <a:endCxn id="21" idx="0"/>
                </p:cNvCxnSpPr>
                <p:nvPr/>
              </p:nvCxnSpPr>
              <p:spPr>
                <a:xfrm>
                  <a:off x="3676651" y="5166884"/>
                  <a:ext cx="0" cy="203663"/>
                </a:xfrm>
                <a:prstGeom prst="straightConnector1">
                  <a:avLst/>
                </a:prstGeom>
                <a:ln>
                  <a:headEnd type="none"/>
                  <a:tailEnd type="triangle"/>
                </a:ln>
              </p:spPr>
              <p:style>
                <a:lnRef idx="2">
                  <a:schemeClr val="accent5"/>
                </a:lnRef>
                <a:fillRef idx="0">
                  <a:schemeClr val="accent5"/>
                </a:fillRef>
                <a:effectRef idx="1">
                  <a:schemeClr val="accent5"/>
                </a:effectRef>
                <a:fontRef idx="minor">
                  <a:schemeClr val="tx1"/>
                </a:fontRef>
              </p:style>
            </p:cxnSp>
            <p:sp>
              <p:nvSpPr>
                <p:cNvPr id="41" name="TextBox 40"/>
                <p:cNvSpPr txBox="1"/>
                <p:nvPr/>
              </p:nvSpPr>
              <p:spPr>
                <a:xfrm>
                  <a:off x="2823703" y="2339235"/>
                  <a:ext cx="1197323" cy="236700"/>
                </a:xfrm>
                <a:prstGeom prst="rect">
                  <a:avLst/>
                </a:prstGeom>
                <a:noFill/>
              </p:spPr>
              <p:txBody>
                <a:bodyPr wrap="none" rtlCol="0">
                  <a:spAutoFit/>
                </a:bodyPr>
                <a:lstStyle/>
                <a:p>
                  <a:r>
                    <a:rPr lang="en-US" sz="900" b="1" dirty="0" smtClean="0">
                      <a:solidFill>
                        <a:srgbClr val="FF6600"/>
                      </a:solidFill>
                      <a:latin typeface="Arial"/>
                      <a:cs typeface="Arial"/>
                    </a:rPr>
                    <a:t>FASTQ or </a:t>
                  </a:r>
                  <a:r>
                    <a:rPr lang="en-US" sz="900" b="1" dirty="0" err="1" smtClean="0">
                      <a:solidFill>
                        <a:srgbClr val="FF6600"/>
                      </a:solidFill>
                      <a:latin typeface="Arial"/>
                      <a:cs typeface="Arial"/>
                    </a:rPr>
                    <a:t>uBAM</a:t>
                  </a:r>
                  <a:endParaRPr lang="en-US" sz="900" b="1" dirty="0">
                    <a:solidFill>
                      <a:srgbClr val="FF6600"/>
                    </a:solidFill>
                    <a:latin typeface="Arial"/>
                    <a:cs typeface="Arial"/>
                  </a:endParaRPr>
                </a:p>
              </p:txBody>
            </p:sp>
            <p:sp>
              <p:nvSpPr>
                <p:cNvPr id="42" name="TextBox 41"/>
                <p:cNvSpPr txBox="1"/>
                <p:nvPr/>
              </p:nvSpPr>
              <p:spPr>
                <a:xfrm>
                  <a:off x="3720816" y="3195788"/>
                  <a:ext cx="495069" cy="236700"/>
                </a:xfrm>
                <a:prstGeom prst="rect">
                  <a:avLst/>
                </a:prstGeom>
                <a:noFill/>
              </p:spPr>
              <p:txBody>
                <a:bodyPr wrap="none" rtlCol="0">
                  <a:spAutoFit/>
                </a:bodyPr>
                <a:lstStyle/>
                <a:p>
                  <a:r>
                    <a:rPr lang="en-US" sz="900" b="1" dirty="0" smtClean="0">
                      <a:solidFill>
                        <a:srgbClr val="FF6600"/>
                      </a:solidFill>
                      <a:latin typeface="Arial"/>
                      <a:cs typeface="Arial"/>
                    </a:rPr>
                    <a:t>BAM</a:t>
                  </a:r>
                  <a:endParaRPr lang="en-US" sz="900" b="1" dirty="0">
                    <a:solidFill>
                      <a:srgbClr val="FF6600"/>
                    </a:solidFill>
                    <a:latin typeface="Arial"/>
                    <a:cs typeface="Arial"/>
                  </a:endParaRPr>
                </a:p>
              </p:txBody>
            </p:sp>
            <p:sp>
              <p:nvSpPr>
                <p:cNvPr id="43" name="TextBox 42"/>
                <p:cNvSpPr txBox="1"/>
                <p:nvPr/>
              </p:nvSpPr>
              <p:spPr>
                <a:xfrm>
                  <a:off x="4300742" y="4075879"/>
                  <a:ext cx="495069" cy="236700"/>
                </a:xfrm>
                <a:prstGeom prst="rect">
                  <a:avLst/>
                </a:prstGeom>
                <a:noFill/>
              </p:spPr>
              <p:txBody>
                <a:bodyPr wrap="none" rtlCol="0">
                  <a:spAutoFit/>
                </a:bodyPr>
                <a:lstStyle/>
                <a:p>
                  <a:r>
                    <a:rPr lang="en-US" sz="900" b="1" dirty="0" smtClean="0">
                      <a:solidFill>
                        <a:srgbClr val="FF6600"/>
                      </a:solidFill>
                      <a:latin typeface="Arial"/>
                      <a:cs typeface="Arial"/>
                    </a:rPr>
                    <a:t>BAM</a:t>
                  </a:r>
                  <a:endParaRPr lang="en-US" sz="900" b="1" dirty="0">
                    <a:solidFill>
                      <a:srgbClr val="FF6600"/>
                    </a:solidFill>
                    <a:latin typeface="Arial"/>
                    <a:cs typeface="Arial"/>
                  </a:endParaRPr>
                </a:p>
              </p:txBody>
            </p:sp>
            <p:sp>
              <p:nvSpPr>
                <p:cNvPr id="44" name="TextBox 43"/>
                <p:cNvSpPr txBox="1"/>
                <p:nvPr/>
              </p:nvSpPr>
              <p:spPr>
                <a:xfrm>
                  <a:off x="3720816" y="4637868"/>
                  <a:ext cx="495069" cy="236700"/>
                </a:xfrm>
                <a:prstGeom prst="rect">
                  <a:avLst/>
                </a:prstGeom>
                <a:noFill/>
              </p:spPr>
              <p:txBody>
                <a:bodyPr wrap="none" rtlCol="0">
                  <a:spAutoFit/>
                </a:bodyPr>
                <a:lstStyle/>
                <a:p>
                  <a:r>
                    <a:rPr lang="en-US" sz="900" b="1" dirty="0" smtClean="0">
                      <a:solidFill>
                        <a:srgbClr val="FF6600"/>
                      </a:solidFill>
                      <a:latin typeface="Arial"/>
                      <a:cs typeface="Arial"/>
                    </a:rPr>
                    <a:t>BAM</a:t>
                  </a:r>
                  <a:endParaRPr lang="en-US" sz="900" b="1" dirty="0">
                    <a:solidFill>
                      <a:srgbClr val="FF6600"/>
                    </a:solidFill>
                    <a:latin typeface="Arial"/>
                    <a:cs typeface="Arial"/>
                  </a:endParaRPr>
                </a:p>
              </p:txBody>
            </p:sp>
            <p:sp>
              <p:nvSpPr>
                <p:cNvPr id="45" name="TextBox 44"/>
                <p:cNvSpPr txBox="1"/>
                <p:nvPr/>
              </p:nvSpPr>
              <p:spPr>
                <a:xfrm>
                  <a:off x="3720816" y="5149067"/>
                  <a:ext cx="495069" cy="236700"/>
                </a:xfrm>
                <a:prstGeom prst="rect">
                  <a:avLst/>
                </a:prstGeom>
                <a:noFill/>
              </p:spPr>
              <p:txBody>
                <a:bodyPr wrap="none" rtlCol="0">
                  <a:spAutoFit/>
                </a:bodyPr>
                <a:lstStyle/>
                <a:p>
                  <a:r>
                    <a:rPr lang="en-US" sz="900" b="1" dirty="0" smtClean="0">
                      <a:solidFill>
                        <a:srgbClr val="FF6600"/>
                      </a:solidFill>
                      <a:latin typeface="Arial"/>
                      <a:cs typeface="Arial"/>
                    </a:rPr>
                    <a:t>BAM</a:t>
                  </a:r>
                  <a:endParaRPr lang="en-US" sz="900" b="1" dirty="0">
                    <a:solidFill>
                      <a:srgbClr val="FF6600"/>
                    </a:solidFill>
                    <a:latin typeface="Arial"/>
                    <a:cs typeface="Arial"/>
                  </a:endParaRPr>
                </a:p>
              </p:txBody>
            </p:sp>
            <p:sp>
              <p:nvSpPr>
                <p:cNvPr id="46" name="TextBox 45"/>
                <p:cNvSpPr txBox="1"/>
                <p:nvPr/>
              </p:nvSpPr>
              <p:spPr>
                <a:xfrm>
                  <a:off x="2628334" y="1444971"/>
                  <a:ext cx="2271175" cy="338554"/>
                </a:xfrm>
                <a:prstGeom prst="rect">
                  <a:avLst/>
                </a:prstGeom>
                <a:noFill/>
              </p:spPr>
              <p:txBody>
                <a:bodyPr wrap="none" rtlCol="0">
                  <a:spAutoFit/>
                </a:bodyPr>
                <a:lstStyle/>
                <a:p>
                  <a:r>
                    <a:rPr lang="en-US" altLang="zh-CN" sz="1600" dirty="0" smtClean="0">
                      <a:latin typeface="Arial"/>
                      <a:cs typeface="Arial"/>
                    </a:rPr>
                    <a:t>1.</a:t>
                  </a:r>
                  <a:r>
                    <a:rPr lang="zh-CN" altLang="en-US" sz="1600" dirty="0" smtClean="0">
                      <a:latin typeface="Arial"/>
                      <a:cs typeface="Arial"/>
                    </a:rPr>
                    <a:t> </a:t>
                  </a:r>
                  <a:r>
                    <a:rPr lang="en-US" altLang="zh-CN" sz="1600" dirty="0" smtClean="0">
                      <a:latin typeface="Arial"/>
                      <a:cs typeface="Arial"/>
                    </a:rPr>
                    <a:t>PRE-PROCESSING</a:t>
                  </a:r>
                  <a:endParaRPr lang="en-US" sz="1600" dirty="0">
                    <a:latin typeface="Arial"/>
                    <a:cs typeface="Arial"/>
                  </a:endParaRPr>
                </a:p>
              </p:txBody>
            </p:sp>
          </p:grpSp>
        </p:grpSp>
        <p:sp>
          <p:nvSpPr>
            <p:cNvPr id="121" name="Rectangle 120"/>
            <p:cNvSpPr/>
            <p:nvPr/>
          </p:nvSpPr>
          <p:spPr>
            <a:xfrm>
              <a:off x="139279" y="2068643"/>
              <a:ext cx="749721" cy="268892"/>
            </a:xfrm>
            <a:prstGeom prst="rect">
              <a:avLst/>
            </a:prstGeom>
            <a:solidFill>
              <a:schemeClr val="bg1">
                <a:lumMod val="95000"/>
              </a:schemeClr>
            </a:solidFill>
            <a:ln>
              <a:noFill/>
            </a:ln>
            <a:effectLst/>
          </p:spPr>
          <p:style>
            <a:lnRef idx="1">
              <a:schemeClr val="dk1"/>
            </a:lnRef>
            <a:fillRef idx="2">
              <a:schemeClr val="dk1"/>
            </a:fillRef>
            <a:effectRef idx="1">
              <a:schemeClr val="dk1"/>
            </a:effectRef>
            <a:fontRef idx="minor">
              <a:schemeClr val="dk1"/>
            </a:fontRef>
          </p:style>
          <p:txBody>
            <a:bodyPr rtlCol="0" anchor="ctr"/>
            <a:lstStyle/>
            <a:p>
              <a:pPr algn="ctr"/>
              <a:r>
                <a:rPr lang="en-US" sz="900" b="1" dirty="0" smtClean="0">
                  <a:latin typeface="Arial"/>
                  <a:cs typeface="Arial"/>
                </a:rPr>
                <a:t>RAW Reads</a:t>
              </a:r>
              <a:endParaRPr lang="en-US" sz="900" b="1" dirty="0">
                <a:latin typeface="Arial"/>
                <a:cs typeface="Arial"/>
              </a:endParaRPr>
            </a:p>
          </p:txBody>
        </p:sp>
        <p:cxnSp>
          <p:nvCxnSpPr>
            <p:cNvPr id="125" name="Straight Arrow Connector 124"/>
            <p:cNvCxnSpPr>
              <a:stCxn id="121" idx="3"/>
              <a:endCxn id="2" idx="1"/>
            </p:cNvCxnSpPr>
            <p:nvPr/>
          </p:nvCxnSpPr>
          <p:spPr>
            <a:xfrm>
              <a:off x="889000" y="2203089"/>
              <a:ext cx="253519" cy="1803"/>
            </a:xfrm>
            <a:prstGeom prst="straightConnector1">
              <a:avLst/>
            </a:prstGeom>
            <a:ln>
              <a:headEnd type="none"/>
              <a:tailEnd type="triangle"/>
            </a:ln>
          </p:spPr>
          <p:style>
            <a:lnRef idx="2">
              <a:schemeClr val="accent5"/>
            </a:lnRef>
            <a:fillRef idx="0">
              <a:schemeClr val="accent5"/>
            </a:fillRef>
            <a:effectRef idx="1">
              <a:schemeClr val="accent5"/>
            </a:effectRef>
            <a:fontRef idx="minor">
              <a:schemeClr val="tx1"/>
            </a:fontRef>
          </p:style>
        </p:cxnSp>
      </p:grpSp>
      <p:sp>
        <p:nvSpPr>
          <p:cNvPr id="4" name="TextBox 3"/>
          <p:cNvSpPr txBox="1"/>
          <p:nvPr/>
        </p:nvSpPr>
        <p:spPr>
          <a:xfrm>
            <a:off x="2603500" y="943322"/>
            <a:ext cx="890407" cy="230832"/>
          </a:xfrm>
          <a:prstGeom prst="rect">
            <a:avLst/>
          </a:prstGeom>
          <a:noFill/>
          <a:ln>
            <a:solidFill>
              <a:srgbClr val="E46C0A"/>
            </a:solidFill>
          </a:ln>
        </p:spPr>
        <p:txBody>
          <a:bodyPr wrap="none" rtlCol="0">
            <a:spAutoFit/>
          </a:bodyPr>
          <a:lstStyle/>
          <a:p>
            <a:r>
              <a:rPr lang="en-US" sz="900" dirty="0" err="1" smtClean="0">
                <a:latin typeface="Arial"/>
                <a:cs typeface="Arial"/>
              </a:rPr>
              <a:t>rm_adapter.pl</a:t>
            </a:r>
            <a:endParaRPr lang="en-US" sz="900" dirty="0" smtClean="0">
              <a:latin typeface="Arial"/>
              <a:cs typeface="Arial"/>
            </a:endParaRPr>
          </a:p>
        </p:txBody>
      </p:sp>
      <p:sp>
        <p:nvSpPr>
          <p:cNvPr id="7" name="Rectangle 6"/>
          <p:cNvSpPr/>
          <p:nvPr/>
        </p:nvSpPr>
        <p:spPr>
          <a:xfrm>
            <a:off x="1793902" y="1980752"/>
            <a:ext cx="1800493" cy="230832"/>
          </a:xfrm>
          <a:prstGeom prst="rect">
            <a:avLst/>
          </a:prstGeom>
          <a:ln>
            <a:solidFill>
              <a:srgbClr val="E46C0A"/>
            </a:solidFill>
          </a:ln>
        </p:spPr>
        <p:txBody>
          <a:bodyPr wrap="none">
            <a:spAutoFit/>
          </a:bodyPr>
          <a:lstStyle/>
          <a:p>
            <a:r>
              <a:rPr lang="en-US" sz="900" dirty="0" err="1">
                <a:latin typeface="Arial"/>
                <a:cs typeface="Arial"/>
              </a:rPr>
              <a:t>bwa</a:t>
            </a:r>
            <a:r>
              <a:rPr lang="en-US" sz="900" dirty="0">
                <a:latin typeface="Arial"/>
                <a:cs typeface="Arial"/>
              </a:rPr>
              <a:t> </a:t>
            </a:r>
            <a:r>
              <a:rPr lang="en-US" sz="900" dirty="0" err="1">
                <a:latin typeface="Arial"/>
                <a:cs typeface="Arial"/>
              </a:rPr>
              <a:t>mem</a:t>
            </a:r>
            <a:r>
              <a:rPr lang="en-US" sz="900" dirty="0">
                <a:latin typeface="Arial"/>
                <a:cs typeface="Arial"/>
              </a:rPr>
              <a:t> -M -t 6 -a -R "$</a:t>
            </a:r>
            <a:r>
              <a:rPr lang="en-US" sz="900" dirty="0" err="1">
                <a:latin typeface="Arial"/>
                <a:cs typeface="Arial"/>
              </a:rPr>
              <a:t>rgline</a:t>
            </a:r>
            <a:r>
              <a:rPr lang="en-US" sz="900" dirty="0">
                <a:latin typeface="Arial"/>
                <a:cs typeface="Arial"/>
              </a:rPr>
              <a:t>"</a:t>
            </a:r>
          </a:p>
        </p:txBody>
      </p:sp>
      <p:sp>
        <p:nvSpPr>
          <p:cNvPr id="8" name="Rectangle 7"/>
          <p:cNvSpPr/>
          <p:nvPr/>
        </p:nvSpPr>
        <p:spPr>
          <a:xfrm>
            <a:off x="2758419" y="3213636"/>
            <a:ext cx="1005710" cy="230832"/>
          </a:xfrm>
          <a:prstGeom prst="rect">
            <a:avLst/>
          </a:prstGeom>
          <a:ln>
            <a:solidFill>
              <a:srgbClr val="E46C0A"/>
            </a:solidFill>
          </a:ln>
        </p:spPr>
        <p:txBody>
          <a:bodyPr wrap="none">
            <a:spAutoFit/>
          </a:bodyPr>
          <a:lstStyle/>
          <a:p>
            <a:r>
              <a:rPr lang="en-US" sz="900" dirty="0" err="1">
                <a:latin typeface="Arial"/>
                <a:cs typeface="Arial"/>
              </a:rPr>
              <a:t>samtools</a:t>
            </a:r>
            <a:r>
              <a:rPr lang="en-US" sz="900" dirty="0">
                <a:latin typeface="Arial"/>
                <a:cs typeface="Arial"/>
              </a:rPr>
              <a:t> </a:t>
            </a:r>
            <a:r>
              <a:rPr lang="en-US" sz="900" dirty="0" err="1">
                <a:latin typeface="Arial"/>
                <a:cs typeface="Arial"/>
              </a:rPr>
              <a:t>rmdup</a:t>
            </a:r>
            <a:endParaRPr lang="en-US" sz="900" dirty="0">
              <a:latin typeface="Arial"/>
              <a:cs typeface="Arial"/>
            </a:endParaRPr>
          </a:p>
        </p:txBody>
      </p:sp>
      <p:sp>
        <p:nvSpPr>
          <p:cNvPr id="80" name="Rounded Rectangle 79"/>
          <p:cNvSpPr/>
          <p:nvPr/>
        </p:nvSpPr>
        <p:spPr>
          <a:xfrm>
            <a:off x="1389991" y="2751608"/>
            <a:ext cx="1182432" cy="280735"/>
          </a:xfrm>
          <a:prstGeom prst="roundRect">
            <a:avLst/>
          </a:prstGeom>
          <a:solidFill>
            <a:schemeClr val="bg1">
              <a:lumMod val="85000"/>
            </a:schemeClr>
          </a:solidFill>
          <a:ln>
            <a:noFill/>
          </a:ln>
          <a:effectLst/>
        </p:spPr>
        <p:style>
          <a:lnRef idx="1">
            <a:schemeClr val="dk1"/>
          </a:lnRef>
          <a:fillRef idx="2">
            <a:schemeClr val="dk1"/>
          </a:fillRef>
          <a:effectRef idx="1">
            <a:schemeClr val="dk1"/>
          </a:effectRef>
          <a:fontRef idx="minor">
            <a:schemeClr val="dk1"/>
          </a:fontRef>
        </p:style>
        <p:txBody>
          <a:bodyPr rtlCol="0" anchor="ctr"/>
          <a:lstStyle/>
          <a:p>
            <a:pPr algn="ctr"/>
            <a:r>
              <a:rPr lang="en-US" sz="900" b="1" dirty="0" smtClean="0">
                <a:latin typeface="Arial"/>
                <a:cs typeface="Arial"/>
              </a:rPr>
              <a:t>Sort</a:t>
            </a:r>
            <a:endParaRPr lang="en-US" sz="900" b="1" dirty="0">
              <a:latin typeface="Arial"/>
              <a:cs typeface="Arial"/>
            </a:endParaRPr>
          </a:p>
        </p:txBody>
      </p:sp>
      <p:cxnSp>
        <p:nvCxnSpPr>
          <p:cNvPr id="84" name="Straight Arrow Connector 83"/>
          <p:cNvCxnSpPr>
            <a:stCxn id="80" idx="2"/>
            <a:endCxn id="18" idx="0"/>
          </p:cNvCxnSpPr>
          <p:nvPr/>
        </p:nvCxnSpPr>
        <p:spPr>
          <a:xfrm>
            <a:off x="1981207" y="3032343"/>
            <a:ext cx="0" cy="227881"/>
          </a:xfrm>
          <a:prstGeom prst="straightConnector1">
            <a:avLst/>
          </a:prstGeom>
          <a:ln>
            <a:headEnd type="none"/>
            <a:tailEnd type="triangle"/>
          </a:ln>
        </p:spPr>
        <p:style>
          <a:lnRef idx="2">
            <a:schemeClr val="accent5"/>
          </a:lnRef>
          <a:fillRef idx="0">
            <a:schemeClr val="accent5"/>
          </a:fillRef>
          <a:effectRef idx="1">
            <a:schemeClr val="accent5"/>
          </a:effectRef>
          <a:fontRef idx="minor">
            <a:schemeClr val="tx1"/>
          </a:fontRef>
        </p:style>
      </p:cxnSp>
      <p:sp>
        <p:nvSpPr>
          <p:cNvPr id="24" name="Rectangle 23"/>
          <p:cNvSpPr/>
          <p:nvPr/>
        </p:nvSpPr>
        <p:spPr>
          <a:xfrm>
            <a:off x="2750402" y="2706945"/>
            <a:ext cx="1507557" cy="230832"/>
          </a:xfrm>
          <a:prstGeom prst="rect">
            <a:avLst/>
          </a:prstGeom>
          <a:ln>
            <a:solidFill>
              <a:srgbClr val="E46C0A"/>
            </a:solidFill>
          </a:ln>
        </p:spPr>
        <p:txBody>
          <a:bodyPr wrap="none">
            <a:spAutoFit/>
          </a:bodyPr>
          <a:lstStyle/>
          <a:p>
            <a:r>
              <a:rPr lang="en-US" sz="900" dirty="0" err="1">
                <a:latin typeface="Arial"/>
                <a:cs typeface="Arial"/>
              </a:rPr>
              <a:t>samtools</a:t>
            </a:r>
            <a:r>
              <a:rPr lang="en-US" sz="900" dirty="0">
                <a:latin typeface="Arial"/>
                <a:cs typeface="Arial"/>
              </a:rPr>
              <a:t> sort -@ 4 -m 4G</a:t>
            </a:r>
          </a:p>
        </p:txBody>
      </p:sp>
      <p:sp>
        <p:nvSpPr>
          <p:cNvPr id="6" name="Rectangle 5"/>
          <p:cNvSpPr/>
          <p:nvPr/>
        </p:nvSpPr>
        <p:spPr>
          <a:xfrm>
            <a:off x="1900674" y="4307731"/>
            <a:ext cx="3387441" cy="1477328"/>
          </a:xfrm>
          <a:prstGeom prst="rect">
            <a:avLst/>
          </a:prstGeom>
          <a:ln>
            <a:solidFill>
              <a:schemeClr val="accent6">
                <a:lumMod val="75000"/>
              </a:schemeClr>
            </a:solidFill>
          </a:ln>
        </p:spPr>
        <p:txBody>
          <a:bodyPr wrap="square">
            <a:spAutoFit/>
          </a:bodyPr>
          <a:lstStyle/>
          <a:p>
            <a:r>
              <a:rPr lang="en-US" sz="900" dirty="0" err="1"/>
              <a:t>gatk</a:t>
            </a:r>
            <a:r>
              <a:rPr lang="en-US" sz="900" dirty="0"/>
              <a:t> -</a:t>
            </a:r>
            <a:r>
              <a:rPr lang="en-US" sz="900" dirty="0" err="1"/>
              <a:t>nct</a:t>
            </a:r>
            <a:r>
              <a:rPr lang="en-US" sz="900" dirty="0"/>
              <a:t> 4 -T </a:t>
            </a:r>
            <a:r>
              <a:rPr lang="en-US" sz="900" dirty="0" err="1"/>
              <a:t>BaseRecalibrator</a:t>
            </a:r>
            <a:r>
              <a:rPr lang="en-US" sz="900" dirty="0"/>
              <a:t> -R $</a:t>
            </a:r>
            <a:r>
              <a:rPr lang="en-US" sz="900" dirty="0" err="1"/>
              <a:t>refgenomefasta</a:t>
            </a:r>
            <a:r>
              <a:rPr lang="en-US" sz="900" dirty="0"/>
              <a:t> \</a:t>
            </a:r>
          </a:p>
          <a:p>
            <a:r>
              <a:rPr lang="en-US" sz="900" dirty="0"/>
              <a:t>     -</a:t>
            </a:r>
            <a:r>
              <a:rPr lang="en-US" sz="900" dirty="0" err="1"/>
              <a:t>knownSites</a:t>
            </a:r>
            <a:r>
              <a:rPr lang="en-US" sz="900" dirty="0"/>
              <a:t> </a:t>
            </a:r>
            <a:r>
              <a:rPr lang="en-US" sz="900" dirty="0" smtClean="0"/>
              <a:t>1000G_phase1</a:t>
            </a:r>
            <a:r>
              <a:rPr lang="en-US" sz="900" dirty="0"/>
              <a:t>.indels.b38.fix.vcf \</a:t>
            </a:r>
          </a:p>
          <a:p>
            <a:r>
              <a:rPr lang="en-US" sz="900" dirty="0"/>
              <a:t>     -</a:t>
            </a:r>
            <a:r>
              <a:rPr lang="en-US" sz="900" dirty="0" err="1"/>
              <a:t>knownSites</a:t>
            </a:r>
            <a:r>
              <a:rPr lang="en-US" sz="900" dirty="0"/>
              <a:t> </a:t>
            </a:r>
            <a:r>
              <a:rPr lang="en-US" sz="900" dirty="0" smtClean="0"/>
              <a:t>Mills_and_1000G_gold_standard.indels.b38</a:t>
            </a:r>
            <a:r>
              <a:rPr lang="en-US" sz="900" dirty="0"/>
              <a:t>.fix.vcf \</a:t>
            </a:r>
          </a:p>
          <a:p>
            <a:r>
              <a:rPr lang="en-US" sz="900" dirty="0"/>
              <a:t>     -</a:t>
            </a:r>
            <a:r>
              <a:rPr lang="en-US" sz="900" dirty="0" err="1"/>
              <a:t>knownSites</a:t>
            </a:r>
            <a:r>
              <a:rPr lang="en-US" sz="900" dirty="0"/>
              <a:t> </a:t>
            </a:r>
            <a:r>
              <a:rPr lang="en-US" sz="900" dirty="0" smtClean="0"/>
              <a:t>dbsnp_v141</a:t>
            </a:r>
            <a:r>
              <a:rPr lang="en-US" sz="900" dirty="0"/>
              <a:t>.All.fix.vcf \</a:t>
            </a:r>
          </a:p>
          <a:p>
            <a:r>
              <a:rPr lang="en-US" sz="900" dirty="0"/>
              <a:t>     -I </a:t>
            </a:r>
            <a:r>
              <a:rPr lang="en-US" sz="900" dirty="0" err="1"/>
              <a:t>sorted.realn.bam</a:t>
            </a:r>
            <a:r>
              <a:rPr lang="en-US" sz="900" dirty="0"/>
              <a:t> \</a:t>
            </a:r>
          </a:p>
          <a:p>
            <a:r>
              <a:rPr lang="en-US" sz="900" dirty="0"/>
              <a:t>     -o </a:t>
            </a:r>
            <a:r>
              <a:rPr lang="en-US" sz="900" dirty="0" err="1" smtClean="0"/>
              <a:t>sorted.realn.bam.recalibration_report.grp</a:t>
            </a:r>
            <a:endParaRPr lang="en-US" sz="900" dirty="0" smtClean="0"/>
          </a:p>
          <a:p>
            <a:r>
              <a:rPr lang="en-US" sz="900" dirty="0" err="1"/>
              <a:t>gatk</a:t>
            </a:r>
            <a:r>
              <a:rPr lang="en-US" sz="900" dirty="0"/>
              <a:t> -</a:t>
            </a:r>
            <a:r>
              <a:rPr lang="en-US" sz="900" dirty="0" err="1"/>
              <a:t>nct</a:t>
            </a:r>
            <a:r>
              <a:rPr lang="en-US" sz="900" dirty="0"/>
              <a:t> 4 -T </a:t>
            </a:r>
            <a:r>
              <a:rPr lang="en-US" sz="900" dirty="0" err="1"/>
              <a:t>PrintReads</a:t>
            </a:r>
            <a:r>
              <a:rPr lang="en-US" sz="900" dirty="0"/>
              <a:t> -R $</a:t>
            </a:r>
            <a:r>
              <a:rPr lang="en-US" sz="900" dirty="0" err="1"/>
              <a:t>refgenomefasta</a:t>
            </a:r>
            <a:r>
              <a:rPr lang="en-US" sz="900" dirty="0"/>
              <a:t> \</a:t>
            </a:r>
          </a:p>
          <a:p>
            <a:r>
              <a:rPr lang="en-US" sz="900" dirty="0"/>
              <a:t>     -I </a:t>
            </a:r>
            <a:r>
              <a:rPr lang="en-US" sz="900" dirty="0" err="1"/>
              <a:t>sorted.realn.bam</a:t>
            </a:r>
            <a:r>
              <a:rPr lang="en-US" sz="900" dirty="0"/>
              <a:t> \</a:t>
            </a:r>
          </a:p>
          <a:p>
            <a:r>
              <a:rPr lang="en-US" sz="900" dirty="0"/>
              <a:t>     -BQSR </a:t>
            </a:r>
            <a:r>
              <a:rPr lang="en-US" sz="900" dirty="0" err="1"/>
              <a:t>sorted.realn.bam.recalibration_report.grp</a:t>
            </a:r>
            <a:r>
              <a:rPr lang="en-US" sz="900" dirty="0"/>
              <a:t> \</a:t>
            </a:r>
          </a:p>
          <a:p>
            <a:r>
              <a:rPr lang="en-US" sz="900" dirty="0"/>
              <a:t>     -o $</a:t>
            </a:r>
            <a:r>
              <a:rPr lang="en-US" sz="900" dirty="0" err="1"/>
              <a:t>outbam</a:t>
            </a:r>
            <a:endParaRPr lang="en-US" sz="900" dirty="0"/>
          </a:p>
        </p:txBody>
      </p:sp>
      <p:sp>
        <p:nvSpPr>
          <p:cNvPr id="9" name="Rectangle 8"/>
          <p:cNvSpPr/>
          <p:nvPr/>
        </p:nvSpPr>
        <p:spPr>
          <a:xfrm>
            <a:off x="4559300" y="2238305"/>
            <a:ext cx="2565400" cy="2031326"/>
          </a:xfrm>
          <a:prstGeom prst="rect">
            <a:avLst/>
          </a:prstGeom>
          <a:ln>
            <a:solidFill>
              <a:schemeClr val="accent6">
                <a:lumMod val="75000"/>
              </a:schemeClr>
            </a:solidFill>
          </a:ln>
        </p:spPr>
        <p:txBody>
          <a:bodyPr wrap="square">
            <a:spAutoFit/>
          </a:bodyPr>
          <a:lstStyle/>
          <a:p>
            <a:r>
              <a:rPr lang="en-US" sz="900" dirty="0" err="1">
                <a:latin typeface="Arial"/>
                <a:cs typeface="Arial"/>
              </a:rPr>
              <a:t>gatk</a:t>
            </a:r>
            <a:r>
              <a:rPr lang="en-US" sz="900" dirty="0">
                <a:latin typeface="Arial"/>
                <a:cs typeface="Arial"/>
              </a:rPr>
              <a:t> -</a:t>
            </a:r>
            <a:r>
              <a:rPr lang="en-US" sz="900" dirty="0" err="1">
                <a:latin typeface="Arial"/>
                <a:cs typeface="Arial"/>
              </a:rPr>
              <a:t>nt</a:t>
            </a:r>
            <a:r>
              <a:rPr lang="en-US" sz="900" dirty="0">
                <a:latin typeface="Arial"/>
                <a:cs typeface="Arial"/>
              </a:rPr>
              <a:t> 4 --</a:t>
            </a:r>
            <a:r>
              <a:rPr lang="en-US" sz="900" dirty="0" err="1">
                <a:latin typeface="Arial"/>
                <a:cs typeface="Arial"/>
              </a:rPr>
              <a:t>fix_misencoded_quality_scores</a:t>
            </a:r>
            <a:r>
              <a:rPr lang="en-US" sz="900" dirty="0">
                <a:latin typeface="Arial"/>
                <a:cs typeface="Arial"/>
              </a:rPr>
              <a:t> -T </a:t>
            </a:r>
            <a:r>
              <a:rPr lang="en-US" sz="900" dirty="0" err="1">
                <a:latin typeface="Arial"/>
                <a:cs typeface="Arial"/>
              </a:rPr>
              <a:t>RealignerTargetCreator</a:t>
            </a:r>
            <a:r>
              <a:rPr lang="en-US" sz="900" dirty="0">
                <a:latin typeface="Arial"/>
                <a:cs typeface="Arial"/>
              </a:rPr>
              <a:t> -R $</a:t>
            </a:r>
            <a:r>
              <a:rPr lang="en-US" sz="900" dirty="0" err="1">
                <a:latin typeface="Arial"/>
                <a:cs typeface="Arial"/>
              </a:rPr>
              <a:t>refgenomefasta</a:t>
            </a:r>
            <a:r>
              <a:rPr lang="en-US" sz="900" dirty="0">
                <a:latin typeface="Arial"/>
                <a:cs typeface="Arial"/>
              </a:rPr>
              <a:t> \</a:t>
            </a:r>
          </a:p>
          <a:p>
            <a:r>
              <a:rPr lang="en-US" sz="900" dirty="0">
                <a:latin typeface="Arial"/>
                <a:cs typeface="Arial"/>
              </a:rPr>
              <a:t>     -I $</a:t>
            </a:r>
            <a:r>
              <a:rPr lang="en-US" sz="900" dirty="0" err="1">
                <a:latin typeface="Arial"/>
                <a:cs typeface="Arial"/>
              </a:rPr>
              <a:t>inbam</a:t>
            </a:r>
            <a:r>
              <a:rPr lang="en-US" sz="900" dirty="0">
                <a:latin typeface="Arial"/>
                <a:cs typeface="Arial"/>
              </a:rPr>
              <a:t> \</a:t>
            </a:r>
          </a:p>
          <a:p>
            <a:r>
              <a:rPr lang="en-US" sz="900" dirty="0">
                <a:latin typeface="Arial"/>
                <a:cs typeface="Arial"/>
              </a:rPr>
              <a:t>     -o </a:t>
            </a:r>
            <a:r>
              <a:rPr lang="en-US" sz="900" dirty="0" err="1" smtClean="0">
                <a:latin typeface="Arial"/>
                <a:cs typeface="Arial"/>
              </a:rPr>
              <a:t>sorted.bam.intervals</a:t>
            </a:r>
            <a:endParaRPr lang="en-US" sz="900" dirty="0" smtClean="0">
              <a:latin typeface="Arial"/>
              <a:cs typeface="Arial"/>
            </a:endParaRPr>
          </a:p>
          <a:p>
            <a:endParaRPr lang="en-US" sz="900" dirty="0" smtClean="0">
              <a:latin typeface="Arial"/>
              <a:cs typeface="Arial"/>
            </a:endParaRPr>
          </a:p>
          <a:p>
            <a:endParaRPr lang="en-US" sz="900" dirty="0">
              <a:latin typeface="Arial"/>
              <a:cs typeface="Arial"/>
            </a:endParaRPr>
          </a:p>
          <a:p>
            <a:r>
              <a:rPr lang="en-US" altLang="zh-CN" sz="900" dirty="0" err="1" smtClean="0">
                <a:latin typeface="Arial"/>
                <a:cs typeface="Arial"/>
              </a:rPr>
              <a:t>gatk</a:t>
            </a:r>
            <a:r>
              <a:rPr lang="zh-CN" altLang="en-US" sz="900" dirty="0">
                <a:latin typeface="Arial"/>
                <a:cs typeface="Arial"/>
              </a:rPr>
              <a:t> </a:t>
            </a:r>
            <a:r>
              <a:rPr lang="en-US" sz="900" dirty="0" smtClean="0">
                <a:latin typeface="Arial"/>
                <a:cs typeface="Arial"/>
              </a:rPr>
              <a:t>-</a:t>
            </a:r>
            <a:r>
              <a:rPr lang="en-US" sz="900" dirty="0">
                <a:latin typeface="Arial"/>
                <a:cs typeface="Arial"/>
              </a:rPr>
              <a:t>T </a:t>
            </a:r>
            <a:r>
              <a:rPr lang="en-US" sz="900" dirty="0" err="1">
                <a:latin typeface="Arial"/>
                <a:cs typeface="Arial"/>
              </a:rPr>
              <a:t>IndelRealigner</a:t>
            </a:r>
            <a:r>
              <a:rPr lang="en-US" sz="900" dirty="0">
                <a:latin typeface="Arial"/>
                <a:cs typeface="Arial"/>
              </a:rPr>
              <a:t> \</a:t>
            </a:r>
          </a:p>
          <a:p>
            <a:r>
              <a:rPr lang="en-US" sz="900" dirty="0">
                <a:latin typeface="Arial"/>
                <a:cs typeface="Arial"/>
              </a:rPr>
              <a:t>   -R </a:t>
            </a:r>
            <a:r>
              <a:rPr lang="en-US" sz="900" dirty="0" err="1">
                <a:latin typeface="Arial"/>
                <a:cs typeface="Arial"/>
              </a:rPr>
              <a:t>reference.fasta</a:t>
            </a:r>
            <a:r>
              <a:rPr lang="en-US" sz="900" dirty="0">
                <a:latin typeface="Arial"/>
                <a:cs typeface="Arial"/>
              </a:rPr>
              <a:t> \</a:t>
            </a:r>
          </a:p>
          <a:p>
            <a:r>
              <a:rPr lang="en-US" sz="900" dirty="0">
                <a:latin typeface="Arial"/>
                <a:cs typeface="Arial"/>
              </a:rPr>
              <a:t>   -I </a:t>
            </a:r>
            <a:r>
              <a:rPr lang="en-US" sz="900" dirty="0" err="1">
                <a:latin typeface="Arial"/>
                <a:cs typeface="Arial"/>
              </a:rPr>
              <a:t>input.bam</a:t>
            </a:r>
            <a:r>
              <a:rPr lang="en-US" sz="900" dirty="0">
                <a:latin typeface="Arial"/>
                <a:cs typeface="Arial"/>
              </a:rPr>
              <a:t> \</a:t>
            </a:r>
          </a:p>
          <a:p>
            <a:r>
              <a:rPr lang="en-US" sz="900" dirty="0">
                <a:latin typeface="Arial"/>
                <a:cs typeface="Arial"/>
              </a:rPr>
              <a:t>   -known </a:t>
            </a:r>
            <a:r>
              <a:rPr lang="en-US" sz="900" dirty="0" err="1">
                <a:latin typeface="Arial"/>
                <a:cs typeface="Arial"/>
              </a:rPr>
              <a:t>indels.vcf</a:t>
            </a:r>
            <a:r>
              <a:rPr lang="en-US" sz="900" dirty="0">
                <a:latin typeface="Arial"/>
                <a:cs typeface="Arial"/>
              </a:rPr>
              <a:t> \</a:t>
            </a:r>
          </a:p>
          <a:p>
            <a:r>
              <a:rPr lang="en-US" sz="900" dirty="0">
                <a:latin typeface="Arial"/>
                <a:cs typeface="Arial"/>
              </a:rPr>
              <a:t>   -</a:t>
            </a:r>
            <a:r>
              <a:rPr lang="en-US" sz="900" dirty="0" err="1">
                <a:latin typeface="Arial"/>
                <a:cs typeface="Arial"/>
              </a:rPr>
              <a:t>targetIntervals</a:t>
            </a:r>
            <a:r>
              <a:rPr lang="en-US" sz="900" dirty="0">
                <a:latin typeface="Arial"/>
                <a:cs typeface="Arial"/>
              </a:rPr>
              <a:t> </a:t>
            </a:r>
            <a:r>
              <a:rPr lang="en-US" sz="900" dirty="0" err="1">
                <a:latin typeface="Arial"/>
                <a:cs typeface="Arial"/>
              </a:rPr>
              <a:t>intervalListFromRTC.intervals</a:t>
            </a:r>
            <a:r>
              <a:rPr lang="en-US" sz="900" dirty="0">
                <a:latin typeface="Arial"/>
                <a:cs typeface="Arial"/>
              </a:rPr>
              <a:t> \</a:t>
            </a:r>
          </a:p>
          <a:p>
            <a:r>
              <a:rPr lang="en-US" sz="900" dirty="0">
                <a:latin typeface="Arial"/>
                <a:cs typeface="Arial"/>
              </a:rPr>
              <a:t>   -o </a:t>
            </a:r>
            <a:r>
              <a:rPr lang="en-US" sz="900" dirty="0" err="1" smtClean="0">
                <a:latin typeface="Arial"/>
                <a:cs typeface="Arial"/>
              </a:rPr>
              <a:t>realignedBam.bam</a:t>
            </a:r>
            <a:endParaRPr lang="en-US" sz="900" dirty="0" smtClean="0">
              <a:latin typeface="Arial"/>
              <a:cs typeface="Arial"/>
            </a:endParaRPr>
          </a:p>
          <a:p>
            <a:endParaRPr lang="en-US" sz="900" dirty="0">
              <a:latin typeface="Arial"/>
              <a:cs typeface="Arial"/>
            </a:endParaRPr>
          </a:p>
        </p:txBody>
      </p:sp>
      <p:sp>
        <p:nvSpPr>
          <p:cNvPr id="10" name="Right Arrow 9"/>
          <p:cNvSpPr/>
          <p:nvPr/>
        </p:nvSpPr>
        <p:spPr>
          <a:xfrm>
            <a:off x="2324949" y="3821684"/>
            <a:ext cx="1933010" cy="4846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3766668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0" y="698500"/>
            <a:ext cx="9144000" cy="4518021"/>
          </a:xfrm>
          <a:prstGeom prst="rect">
            <a:avLst/>
          </a:prstGeom>
        </p:spPr>
      </p:pic>
      <p:sp>
        <p:nvSpPr>
          <p:cNvPr id="3" name="Title 2"/>
          <p:cNvSpPr>
            <a:spLocks noGrp="1"/>
          </p:cNvSpPr>
          <p:nvPr>
            <p:ph type="title"/>
          </p:nvPr>
        </p:nvSpPr>
        <p:spPr>
          <a:xfrm>
            <a:off x="457200" y="1"/>
            <a:ext cx="8229600" cy="673100"/>
          </a:xfrm>
        </p:spPr>
        <p:txBody>
          <a:bodyPr>
            <a:normAutofit fontScale="90000"/>
          </a:bodyPr>
          <a:lstStyle/>
          <a:p>
            <a:r>
              <a:rPr lang="en-US" dirty="0" smtClean="0"/>
              <a:t>为什么要重比对</a:t>
            </a:r>
            <a:endParaRPr lang="en-US" dirty="0"/>
          </a:p>
        </p:txBody>
      </p:sp>
    </p:spTree>
    <p:extLst>
      <p:ext uri="{BB962C8B-B14F-4D97-AF65-F5344CB8AC3E}">
        <p14:creationId xmlns:p14="http://schemas.microsoft.com/office/powerpoint/2010/main" val="193608103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260"/>
            <a:ext cx="9144000" cy="5780425"/>
          </a:xfrm>
          <a:prstGeom prst="rect">
            <a:avLst/>
          </a:prstGeom>
        </p:spPr>
      </p:pic>
      <p:sp>
        <p:nvSpPr>
          <p:cNvPr id="4" name="Title 2"/>
          <p:cNvSpPr>
            <a:spLocks noGrp="1"/>
          </p:cNvSpPr>
          <p:nvPr>
            <p:ph type="title"/>
          </p:nvPr>
        </p:nvSpPr>
        <p:spPr>
          <a:xfrm>
            <a:off x="355600" y="-88635"/>
            <a:ext cx="8229600" cy="533135"/>
          </a:xfrm>
        </p:spPr>
        <p:txBody>
          <a:bodyPr>
            <a:normAutofit fontScale="90000"/>
          </a:bodyPr>
          <a:lstStyle/>
          <a:p>
            <a:pPr algn="l"/>
            <a:r>
              <a:rPr lang="zh-CN" altLang="en-US" sz="3200" dirty="0" smtClean="0">
                <a:solidFill>
                  <a:srgbClr val="FF0000"/>
                </a:solidFill>
              </a:rPr>
              <a:t>局部</a:t>
            </a:r>
            <a:r>
              <a:rPr lang="en-US" sz="3200" dirty="0" smtClean="0">
                <a:solidFill>
                  <a:srgbClr val="FF0000"/>
                </a:solidFill>
              </a:rPr>
              <a:t>重比对</a:t>
            </a:r>
            <a:r>
              <a:rPr lang="zh-CN" altLang="en-US" sz="3200" dirty="0" smtClean="0">
                <a:solidFill>
                  <a:srgbClr val="FF0000"/>
                </a:solidFill>
              </a:rPr>
              <a:t>的重要性</a:t>
            </a:r>
            <a:endParaRPr lang="en-US" sz="3200" dirty="0">
              <a:solidFill>
                <a:srgbClr val="FF0000"/>
              </a:solidFill>
            </a:endParaRPr>
          </a:p>
        </p:txBody>
      </p:sp>
      <p:pic>
        <p:nvPicPr>
          <p:cNvPr id="5" name="图片 4"/>
          <p:cNvPicPr>
            <a:picLocks noChangeAspect="1"/>
          </p:cNvPicPr>
          <p:nvPr/>
        </p:nvPicPr>
        <p:blipFill>
          <a:blip r:embed="rId4"/>
          <a:stretch>
            <a:fillRect/>
          </a:stretch>
        </p:blipFill>
        <p:spPr>
          <a:xfrm>
            <a:off x="7372349" y="2990850"/>
            <a:ext cx="1600251" cy="2305050"/>
          </a:xfrm>
          <a:prstGeom prst="rect">
            <a:avLst/>
          </a:prstGeom>
        </p:spPr>
      </p:pic>
    </p:spTree>
    <p:extLst>
      <p:ext uri="{BB962C8B-B14F-4D97-AF65-F5344CB8AC3E}">
        <p14:creationId xmlns:p14="http://schemas.microsoft.com/office/powerpoint/2010/main" val="190124185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Group 26"/>
          <p:cNvGrpSpPr/>
          <p:nvPr/>
        </p:nvGrpSpPr>
        <p:grpSpPr>
          <a:xfrm>
            <a:off x="0" y="54499"/>
            <a:ext cx="2541281" cy="5671257"/>
            <a:chOff x="2819942" y="1608605"/>
            <a:chExt cx="2541281" cy="4100752"/>
          </a:xfrm>
        </p:grpSpPr>
        <p:sp>
          <p:nvSpPr>
            <p:cNvPr id="28" name="Rounded Rectangle 27"/>
            <p:cNvSpPr/>
            <p:nvPr/>
          </p:nvSpPr>
          <p:spPr>
            <a:xfrm>
              <a:off x="3673653" y="4218718"/>
              <a:ext cx="1182430" cy="322014"/>
            </a:xfrm>
            <a:prstGeom prst="roundRect">
              <a:avLst/>
            </a:prstGeom>
            <a:solidFill>
              <a:schemeClr val="bg1">
                <a:lumMod val="85000"/>
              </a:schemeClr>
            </a:solidFill>
            <a:ln>
              <a:noFill/>
            </a:ln>
            <a:effectLst/>
          </p:spPr>
          <p:style>
            <a:lnRef idx="1">
              <a:schemeClr val="dk1"/>
            </a:lnRef>
            <a:fillRef idx="2">
              <a:schemeClr val="dk1"/>
            </a:fillRef>
            <a:effectRef idx="1">
              <a:schemeClr val="dk1"/>
            </a:effectRef>
            <a:fontRef idx="minor">
              <a:schemeClr val="dk1"/>
            </a:fontRef>
          </p:style>
          <p:txBody>
            <a:bodyPr rtlCol="0" anchor="ctr"/>
            <a:lstStyle/>
            <a:p>
              <a:pPr algn="ctr"/>
              <a:r>
                <a:rPr lang="en-US" sz="900" b="1" dirty="0" smtClean="0">
                  <a:latin typeface="Arial"/>
                  <a:cs typeface="Arial"/>
                </a:rPr>
                <a:t>Joint Genotype</a:t>
              </a:r>
              <a:endParaRPr lang="en-US" sz="900" b="1" dirty="0">
                <a:latin typeface="Arial"/>
                <a:cs typeface="Arial"/>
              </a:endParaRPr>
            </a:p>
          </p:txBody>
        </p:sp>
        <p:grpSp>
          <p:nvGrpSpPr>
            <p:cNvPr id="29" name="Group 28"/>
            <p:cNvGrpSpPr/>
            <p:nvPr/>
          </p:nvGrpSpPr>
          <p:grpSpPr>
            <a:xfrm>
              <a:off x="2819942" y="1608605"/>
              <a:ext cx="2541281" cy="4100752"/>
              <a:chOff x="5920548" y="1539585"/>
              <a:chExt cx="2541281" cy="4100752"/>
            </a:xfrm>
          </p:grpSpPr>
          <p:grpSp>
            <p:nvGrpSpPr>
              <p:cNvPr id="30" name="Group 29"/>
              <p:cNvGrpSpPr/>
              <p:nvPr/>
            </p:nvGrpSpPr>
            <p:grpSpPr>
              <a:xfrm>
                <a:off x="5920548" y="1539585"/>
                <a:ext cx="2541281" cy="4100752"/>
                <a:chOff x="2628334" y="1444971"/>
                <a:chExt cx="2811362" cy="4205003"/>
              </a:xfrm>
            </p:grpSpPr>
            <p:sp>
              <p:nvSpPr>
                <p:cNvPr id="32" name="Rectangle 31"/>
                <p:cNvSpPr/>
                <p:nvPr/>
              </p:nvSpPr>
              <p:spPr>
                <a:xfrm>
                  <a:off x="3022600" y="5370547"/>
                  <a:ext cx="1308100" cy="279427"/>
                </a:xfrm>
                <a:prstGeom prst="rect">
                  <a:avLst/>
                </a:prstGeom>
                <a:solidFill>
                  <a:schemeClr val="bg1">
                    <a:lumMod val="95000"/>
                  </a:schemeClr>
                </a:solidFill>
                <a:ln>
                  <a:noFill/>
                </a:ln>
                <a:effectLst/>
              </p:spPr>
              <p:style>
                <a:lnRef idx="1">
                  <a:schemeClr val="dk1"/>
                </a:lnRef>
                <a:fillRef idx="2">
                  <a:schemeClr val="dk1"/>
                </a:fillRef>
                <a:effectRef idx="1">
                  <a:schemeClr val="dk1"/>
                </a:effectRef>
                <a:fontRef idx="minor">
                  <a:schemeClr val="dk1"/>
                </a:fontRef>
              </p:style>
              <p:txBody>
                <a:bodyPr rtlCol="0" anchor="ctr"/>
                <a:lstStyle/>
                <a:p>
                  <a:pPr algn="ctr"/>
                  <a:r>
                    <a:rPr lang="en-US" sz="900" b="1" dirty="0" smtClean="0">
                      <a:latin typeface="Arial"/>
                      <a:cs typeface="Arial"/>
                    </a:rPr>
                    <a:t>Ready Variants</a:t>
                  </a:r>
                  <a:endParaRPr lang="en-US" sz="900" b="1" dirty="0">
                    <a:latin typeface="Arial"/>
                    <a:cs typeface="Arial"/>
                  </a:endParaRPr>
                </a:p>
              </p:txBody>
            </p:sp>
            <p:grpSp>
              <p:nvGrpSpPr>
                <p:cNvPr id="33" name="Group 32"/>
                <p:cNvGrpSpPr/>
                <p:nvPr/>
              </p:nvGrpSpPr>
              <p:grpSpPr>
                <a:xfrm>
                  <a:off x="2628334" y="1444971"/>
                  <a:ext cx="2811362" cy="4000899"/>
                  <a:chOff x="2628334" y="1444971"/>
                  <a:chExt cx="2811362" cy="4000899"/>
                </a:xfrm>
              </p:grpSpPr>
              <p:sp>
                <p:nvSpPr>
                  <p:cNvPr id="34" name="Rectangle 33"/>
                  <p:cNvSpPr/>
                  <p:nvPr/>
                </p:nvSpPr>
                <p:spPr>
                  <a:xfrm>
                    <a:off x="3022600" y="1955773"/>
                    <a:ext cx="1308100" cy="279427"/>
                  </a:xfrm>
                  <a:prstGeom prst="rect">
                    <a:avLst/>
                  </a:prstGeom>
                  <a:solidFill>
                    <a:schemeClr val="bg1">
                      <a:lumMod val="95000"/>
                    </a:schemeClr>
                  </a:solidFill>
                  <a:ln>
                    <a:noFill/>
                  </a:ln>
                  <a:effectLst/>
                </p:spPr>
                <p:style>
                  <a:lnRef idx="1">
                    <a:schemeClr val="dk1"/>
                  </a:lnRef>
                  <a:fillRef idx="2">
                    <a:schemeClr val="dk1"/>
                  </a:fillRef>
                  <a:effectRef idx="1">
                    <a:schemeClr val="dk1"/>
                  </a:effectRef>
                  <a:fontRef idx="minor">
                    <a:schemeClr val="dk1"/>
                  </a:fontRef>
                </p:style>
                <p:txBody>
                  <a:bodyPr rtlCol="0" anchor="ctr"/>
                  <a:lstStyle/>
                  <a:p>
                    <a:pPr algn="ctr"/>
                    <a:r>
                      <a:rPr lang="en-US" sz="900" b="1" dirty="0" smtClean="0">
                        <a:latin typeface="Arial"/>
                        <a:cs typeface="Arial"/>
                      </a:rPr>
                      <a:t>Ready reads</a:t>
                    </a:r>
                    <a:endParaRPr lang="en-US" sz="900" b="1" dirty="0">
                      <a:latin typeface="Arial"/>
                      <a:cs typeface="Arial"/>
                    </a:endParaRPr>
                  </a:p>
                </p:txBody>
              </p:sp>
              <p:sp>
                <p:nvSpPr>
                  <p:cNvPr id="35" name="Rounded Rectangle 34"/>
                  <p:cNvSpPr/>
                  <p:nvPr/>
                </p:nvSpPr>
                <p:spPr>
                  <a:xfrm>
                    <a:off x="3022600" y="2525363"/>
                    <a:ext cx="1308099" cy="330200"/>
                  </a:xfrm>
                  <a:prstGeom prst="roundRect">
                    <a:avLst/>
                  </a:prstGeom>
                  <a:solidFill>
                    <a:schemeClr val="bg1">
                      <a:lumMod val="85000"/>
                    </a:schemeClr>
                  </a:solidFill>
                  <a:ln>
                    <a:noFill/>
                  </a:ln>
                  <a:effectLst/>
                </p:spPr>
                <p:style>
                  <a:lnRef idx="1">
                    <a:schemeClr val="dk1"/>
                  </a:lnRef>
                  <a:fillRef idx="2">
                    <a:schemeClr val="dk1"/>
                  </a:fillRef>
                  <a:effectRef idx="1">
                    <a:schemeClr val="dk1"/>
                  </a:effectRef>
                  <a:fontRef idx="minor">
                    <a:schemeClr val="dk1"/>
                  </a:fontRef>
                </p:style>
                <p:txBody>
                  <a:bodyPr rtlCol="0" anchor="ctr"/>
                  <a:lstStyle/>
                  <a:p>
                    <a:pPr algn="ctr"/>
                    <a:r>
                      <a:rPr lang="en-US" sz="900" b="1" dirty="0" smtClean="0">
                        <a:latin typeface="Arial"/>
                        <a:cs typeface="Arial"/>
                      </a:rPr>
                      <a:t>Call Variants</a:t>
                    </a:r>
                    <a:endParaRPr lang="en-US" sz="900" b="1" dirty="0">
                      <a:latin typeface="Arial"/>
                      <a:cs typeface="Arial"/>
                    </a:endParaRPr>
                  </a:p>
                </p:txBody>
              </p:sp>
              <p:sp>
                <p:nvSpPr>
                  <p:cNvPr id="36" name="Rounded Rectangle 35"/>
                  <p:cNvSpPr/>
                  <p:nvPr/>
                </p:nvSpPr>
                <p:spPr>
                  <a:xfrm>
                    <a:off x="3577361" y="3310858"/>
                    <a:ext cx="1308095" cy="330200"/>
                  </a:xfrm>
                  <a:prstGeom prst="roundRect">
                    <a:avLst/>
                  </a:prstGeom>
                  <a:solidFill>
                    <a:schemeClr val="bg1">
                      <a:lumMod val="85000"/>
                    </a:schemeClr>
                  </a:solidFill>
                  <a:ln>
                    <a:noFill/>
                  </a:ln>
                  <a:effectLst/>
                </p:spPr>
                <p:style>
                  <a:lnRef idx="1">
                    <a:schemeClr val="dk1"/>
                  </a:lnRef>
                  <a:fillRef idx="2">
                    <a:schemeClr val="dk1"/>
                  </a:fillRef>
                  <a:effectRef idx="1">
                    <a:schemeClr val="dk1"/>
                  </a:effectRef>
                  <a:fontRef idx="minor">
                    <a:schemeClr val="dk1"/>
                  </a:fontRef>
                </p:style>
                <p:txBody>
                  <a:bodyPr rtlCol="0" anchor="ctr"/>
                  <a:lstStyle/>
                  <a:p>
                    <a:pPr algn="ctr"/>
                    <a:r>
                      <a:rPr lang="en-US" sz="900" b="1" dirty="0" smtClean="0">
                        <a:latin typeface="Arial"/>
                        <a:cs typeface="Arial"/>
                      </a:rPr>
                      <a:t>Merge(</a:t>
                    </a:r>
                    <a:r>
                      <a:rPr lang="en-US" sz="900" b="1" dirty="0" err="1" smtClean="0">
                        <a:latin typeface="Arial"/>
                        <a:cs typeface="Arial"/>
                      </a:rPr>
                      <a:t>optinal</a:t>
                    </a:r>
                    <a:r>
                      <a:rPr lang="en-US" sz="900" b="1" dirty="0" smtClean="0">
                        <a:latin typeface="Arial"/>
                        <a:cs typeface="Arial"/>
                      </a:rPr>
                      <a:t>)</a:t>
                    </a:r>
                    <a:endParaRPr lang="en-US" sz="900" b="1" dirty="0">
                      <a:latin typeface="Arial"/>
                      <a:cs typeface="Arial"/>
                    </a:endParaRPr>
                  </a:p>
                </p:txBody>
              </p:sp>
              <p:sp>
                <p:nvSpPr>
                  <p:cNvPr id="37" name="Rounded Rectangle 36"/>
                  <p:cNvSpPr/>
                  <p:nvPr/>
                </p:nvSpPr>
                <p:spPr>
                  <a:xfrm>
                    <a:off x="3022600" y="4892083"/>
                    <a:ext cx="1308099" cy="330200"/>
                  </a:xfrm>
                  <a:prstGeom prst="roundRect">
                    <a:avLst/>
                  </a:prstGeom>
                  <a:solidFill>
                    <a:schemeClr val="bg1">
                      <a:lumMod val="85000"/>
                    </a:schemeClr>
                  </a:solidFill>
                  <a:ln>
                    <a:noFill/>
                  </a:ln>
                  <a:effectLst/>
                </p:spPr>
                <p:style>
                  <a:lnRef idx="1">
                    <a:schemeClr val="dk1"/>
                  </a:lnRef>
                  <a:fillRef idx="2">
                    <a:schemeClr val="dk1"/>
                  </a:fillRef>
                  <a:effectRef idx="1">
                    <a:schemeClr val="dk1"/>
                  </a:effectRef>
                  <a:fontRef idx="minor">
                    <a:schemeClr val="dk1"/>
                  </a:fontRef>
                </p:style>
                <p:txBody>
                  <a:bodyPr rtlCol="0" anchor="ctr"/>
                  <a:lstStyle/>
                  <a:p>
                    <a:pPr algn="ctr"/>
                    <a:r>
                      <a:rPr lang="en-US" sz="900" b="1" dirty="0" smtClean="0">
                        <a:latin typeface="Arial"/>
                        <a:cs typeface="Arial"/>
                      </a:rPr>
                      <a:t>Filter Variants(VQSR)</a:t>
                    </a:r>
                    <a:endParaRPr lang="en-US" sz="900" b="1" dirty="0">
                      <a:latin typeface="Arial"/>
                      <a:cs typeface="Arial"/>
                    </a:endParaRPr>
                  </a:p>
                </p:txBody>
              </p:sp>
              <p:cxnSp>
                <p:nvCxnSpPr>
                  <p:cNvPr id="38" name="Straight Arrow Connector 37"/>
                  <p:cNvCxnSpPr>
                    <a:stCxn id="34" idx="2"/>
                    <a:endCxn id="35" idx="0"/>
                  </p:cNvCxnSpPr>
                  <p:nvPr/>
                </p:nvCxnSpPr>
                <p:spPr>
                  <a:xfrm>
                    <a:off x="3676650" y="2235199"/>
                    <a:ext cx="0" cy="290164"/>
                  </a:xfrm>
                  <a:prstGeom prst="straightConnector1">
                    <a:avLst/>
                  </a:prstGeom>
                  <a:ln>
                    <a:headEnd type="none"/>
                    <a:tailEnd type="triangle"/>
                  </a:ln>
                </p:spPr>
                <p:style>
                  <a:lnRef idx="2">
                    <a:schemeClr val="accent5"/>
                  </a:lnRef>
                  <a:fillRef idx="0">
                    <a:schemeClr val="accent5"/>
                  </a:fillRef>
                  <a:effectRef idx="1">
                    <a:schemeClr val="accent5"/>
                  </a:effectRef>
                  <a:fontRef idx="minor">
                    <a:schemeClr val="tx1"/>
                  </a:fontRef>
                </p:style>
              </p:cxnSp>
              <p:cxnSp>
                <p:nvCxnSpPr>
                  <p:cNvPr id="39" name="Straight Arrow Connector 38"/>
                  <p:cNvCxnSpPr>
                    <a:stCxn id="35" idx="2"/>
                    <a:endCxn id="36" idx="0"/>
                  </p:cNvCxnSpPr>
                  <p:nvPr/>
                </p:nvCxnSpPr>
                <p:spPr>
                  <a:xfrm>
                    <a:off x="3676650" y="2855563"/>
                    <a:ext cx="554758" cy="455295"/>
                  </a:xfrm>
                  <a:prstGeom prst="straightConnector1">
                    <a:avLst/>
                  </a:prstGeom>
                  <a:ln>
                    <a:headEnd type="none"/>
                    <a:tailEnd type="triangle"/>
                  </a:ln>
                </p:spPr>
                <p:style>
                  <a:lnRef idx="2">
                    <a:schemeClr val="accent5"/>
                  </a:lnRef>
                  <a:fillRef idx="0">
                    <a:schemeClr val="accent5"/>
                  </a:fillRef>
                  <a:effectRef idx="1">
                    <a:schemeClr val="accent5"/>
                  </a:effectRef>
                  <a:fontRef idx="minor">
                    <a:schemeClr val="tx1"/>
                  </a:fontRef>
                </p:style>
              </p:cxnSp>
              <p:cxnSp>
                <p:nvCxnSpPr>
                  <p:cNvPr id="40" name="Straight Arrow Connector 39"/>
                  <p:cNvCxnSpPr>
                    <a:stCxn id="28" idx="2"/>
                    <a:endCxn id="37" idx="0"/>
                  </p:cNvCxnSpPr>
                  <p:nvPr/>
                </p:nvCxnSpPr>
                <p:spPr>
                  <a:xfrm flipH="1">
                    <a:off x="3676650" y="4451640"/>
                    <a:ext cx="550173" cy="440444"/>
                  </a:xfrm>
                  <a:prstGeom prst="straightConnector1">
                    <a:avLst/>
                  </a:prstGeom>
                  <a:ln>
                    <a:headEnd type="none"/>
                    <a:tailEnd type="triangle"/>
                  </a:ln>
                </p:spPr>
                <p:style>
                  <a:lnRef idx="2">
                    <a:schemeClr val="accent5"/>
                  </a:lnRef>
                  <a:fillRef idx="0">
                    <a:schemeClr val="accent5"/>
                  </a:fillRef>
                  <a:effectRef idx="1">
                    <a:schemeClr val="accent5"/>
                  </a:effectRef>
                  <a:fontRef idx="minor">
                    <a:schemeClr val="tx1"/>
                  </a:fontRef>
                </p:style>
              </p:cxnSp>
              <p:cxnSp>
                <p:nvCxnSpPr>
                  <p:cNvPr id="41" name="Straight Arrow Connector 40"/>
                  <p:cNvCxnSpPr>
                    <a:stCxn id="37" idx="2"/>
                    <a:endCxn id="32" idx="0"/>
                  </p:cNvCxnSpPr>
                  <p:nvPr/>
                </p:nvCxnSpPr>
                <p:spPr>
                  <a:xfrm>
                    <a:off x="3676650" y="5222283"/>
                    <a:ext cx="0" cy="148264"/>
                  </a:xfrm>
                  <a:prstGeom prst="straightConnector1">
                    <a:avLst/>
                  </a:prstGeom>
                  <a:ln>
                    <a:headEnd type="none"/>
                    <a:tailEnd type="triangle"/>
                  </a:ln>
                </p:spPr>
                <p:style>
                  <a:lnRef idx="2">
                    <a:schemeClr val="accent5"/>
                  </a:lnRef>
                  <a:fillRef idx="0">
                    <a:schemeClr val="accent5"/>
                  </a:fillRef>
                  <a:effectRef idx="1">
                    <a:schemeClr val="accent5"/>
                  </a:effectRef>
                  <a:fontRef idx="minor">
                    <a:schemeClr val="tx1"/>
                  </a:fontRef>
                </p:style>
              </p:cxnSp>
              <p:sp>
                <p:nvSpPr>
                  <p:cNvPr id="42" name="TextBox 41"/>
                  <p:cNvSpPr txBox="1"/>
                  <p:nvPr/>
                </p:nvSpPr>
                <p:spPr>
                  <a:xfrm>
                    <a:off x="3154606" y="2272184"/>
                    <a:ext cx="495068" cy="236700"/>
                  </a:xfrm>
                  <a:prstGeom prst="rect">
                    <a:avLst/>
                  </a:prstGeom>
                  <a:noFill/>
                </p:spPr>
                <p:txBody>
                  <a:bodyPr wrap="none" rtlCol="0">
                    <a:spAutoFit/>
                  </a:bodyPr>
                  <a:lstStyle/>
                  <a:p>
                    <a:r>
                      <a:rPr lang="en-US" sz="900" b="1" dirty="0" smtClean="0">
                        <a:solidFill>
                          <a:srgbClr val="FF6600"/>
                        </a:solidFill>
                        <a:latin typeface="Arial"/>
                        <a:cs typeface="Arial"/>
                      </a:rPr>
                      <a:t>BAM</a:t>
                    </a:r>
                    <a:endParaRPr lang="en-US" sz="900" b="1" dirty="0">
                      <a:solidFill>
                        <a:srgbClr val="FF6600"/>
                      </a:solidFill>
                      <a:latin typeface="Arial"/>
                      <a:cs typeface="Arial"/>
                    </a:endParaRPr>
                  </a:p>
                </p:txBody>
              </p:sp>
              <p:sp>
                <p:nvSpPr>
                  <p:cNvPr id="43" name="TextBox 42"/>
                  <p:cNvSpPr txBox="1"/>
                  <p:nvPr/>
                </p:nvSpPr>
                <p:spPr>
                  <a:xfrm>
                    <a:off x="4198508" y="3077695"/>
                    <a:ext cx="537650" cy="236700"/>
                  </a:xfrm>
                  <a:prstGeom prst="rect">
                    <a:avLst/>
                  </a:prstGeom>
                  <a:noFill/>
                </p:spPr>
                <p:txBody>
                  <a:bodyPr wrap="none" rtlCol="0">
                    <a:spAutoFit/>
                  </a:bodyPr>
                  <a:lstStyle/>
                  <a:p>
                    <a:r>
                      <a:rPr lang="en-US" sz="900" b="1" dirty="0" err="1" smtClean="0">
                        <a:solidFill>
                          <a:srgbClr val="FF6600"/>
                        </a:solidFill>
                        <a:latin typeface="Arial"/>
                        <a:cs typeface="Arial"/>
                      </a:rPr>
                      <a:t>gVCF</a:t>
                    </a:r>
                    <a:endParaRPr lang="en-US" sz="900" b="1" dirty="0">
                      <a:solidFill>
                        <a:srgbClr val="FF6600"/>
                      </a:solidFill>
                      <a:latin typeface="Arial"/>
                      <a:cs typeface="Arial"/>
                    </a:endParaRPr>
                  </a:p>
                </p:txBody>
              </p:sp>
              <p:sp>
                <p:nvSpPr>
                  <p:cNvPr id="44" name="TextBox 43"/>
                  <p:cNvSpPr txBox="1"/>
                  <p:nvPr/>
                </p:nvSpPr>
                <p:spPr>
                  <a:xfrm>
                    <a:off x="4168110" y="4499109"/>
                    <a:ext cx="473844" cy="236700"/>
                  </a:xfrm>
                  <a:prstGeom prst="rect">
                    <a:avLst/>
                  </a:prstGeom>
                  <a:noFill/>
                </p:spPr>
                <p:txBody>
                  <a:bodyPr wrap="none" rtlCol="0">
                    <a:spAutoFit/>
                  </a:bodyPr>
                  <a:lstStyle/>
                  <a:p>
                    <a:r>
                      <a:rPr lang="en-US" sz="900" b="1" dirty="0" smtClean="0">
                        <a:solidFill>
                          <a:srgbClr val="FF6600"/>
                        </a:solidFill>
                        <a:latin typeface="Arial"/>
                        <a:cs typeface="Arial"/>
                      </a:rPr>
                      <a:t>VCF</a:t>
                    </a:r>
                    <a:endParaRPr lang="en-US" sz="900" b="1" dirty="0">
                      <a:solidFill>
                        <a:srgbClr val="FF6600"/>
                      </a:solidFill>
                      <a:latin typeface="Arial"/>
                      <a:cs typeface="Arial"/>
                    </a:endParaRPr>
                  </a:p>
                </p:txBody>
              </p:sp>
              <p:sp>
                <p:nvSpPr>
                  <p:cNvPr id="45" name="TextBox 44"/>
                  <p:cNvSpPr txBox="1"/>
                  <p:nvPr/>
                </p:nvSpPr>
                <p:spPr>
                  <a:xfrm>
                    <a:off x="3696925" y="5209170"/>
                    <a:ext cx="473844" cy="236700"/>
                  </a:xfrm>
                  <a:prstGeom prst="rect">
                    <a:avLst/>
                  </a:prstGeom>
                  <a:noFill/>
                </p:spPr>
                <p:txBody>
                  <a:bodyPr wrap="none" rtlCol="0">
                    <a:spAutoFit/>
                  </a:bodyPr>
                  <a:lstStyle/>
                  <a:p>
                    <a:r>
                      <a:rPr lang="en-US" sz="900" b="1" dirty="0" smtClean="0">
                        <a:solidFill>
                          <a:srgbClr val="FF6600"/>
                        </a:solidFill>
                        <a:latin typeface="Arial"/>
                        <a:cs typeface="Arial"/>
                      </a:rPr>
                      <a:t>VCF</a:t>
                    </a:r>
                    <a:endParaRPr lang="en-US" sz="900" b="1" dirty="0">
                      <a:solidFill>
                        <a:srgbClr val="FF6600"/>
                      </a:solidFill>
                      <a:latin typeface="Arial"/>
                      <a:cs typeface="Arial"/>
                    </a:endParaRPr>
                  </a:p>
                </p:txBody>
              </p:sp>
              <p:sp>
                <p:nvSpPr>
                  <p:cNvPr id="46" name="TextBox 45"/>
                  <p:cNvSpPr txBox="1"/>
                  <p:nvPr/>
                </p:nvSpPr>
                <p:spPr>
                  <a:xfrm>
                    <a:off x="2628334" y="1444971"/>
                    <a:ext cx="2811362" cy="347161"/>
                  </a:xfrm>
                  <a:prstGeom prst="rect">
                    <a:avLst/>
                  </a:prstGeom>
                  <a:noFill/>
                </p:spPr>
                <p:txBody>
                  <a:bodyPr wrap="none" rtlCol="0">
                    <a:spAutoFit/>
                  </a:bodyPr>
                  <a:lstStyle/>
                  <a:p>
                    <a:r>
                      <a:rPr lang="en-US" altLang="zh-CN" sz="1600" dirty="0">
                        <a:latin typeface="Arial"/>
                        <a:cs typeface="Arial"/>
                      </a:rPr>
                      <a:t>2</a:t>
                    </a:r>
                    <a:r>
                      <a:rPr lang="en-US" altLang="zh-CN" sz="1600" dirty="0" smtClean="0">
                        <a:latin typeface="Arial"/>
                        <a:cs typeface="Arial"/>
                      </a:rPr>
                      <a:t>.</a:t>
                    </a:r>
                    <a:r>
                      <a:rPr lang="zh-CN" altLang="en-US" sz="1600" dirty="0" smtClean="0">
                        <a:latin typeface="Arial"/>
                        <a:cs typeface="Arial"/>
                      </a:rPr>
                      <a:t> </a:t>
                    </a:r>
                    <a:r>
                      <a:rPr lang="en-US" altLang="zh-CN" sz="1600" dirty="0" smtClean="0">
                        <a:latin typeface="Arial"/>
                        <a:cs typeface="Arial"/>
                      </a:rPr>
                      <a:t>VARIANT DISCOVERY</a:t>
                    </a:r>
                    <a:endParaRPr lang="en-US" sz="1600" dirty="0">
                      <a:latin typeface="Arial"/>
                      <a:cs typeface="Arial"/>
                    </a:endParaRPr>
                  </a:p>
                </p:txBody>
              </p:sp>
            </p:grpSp>
          </p:grpSp>
          <p:sp>
            <p:nvSpPr>
              <p:cNvPr id="31" name="TextBox 30"/>
              <p:cNvSpPr txBox="1"/>
              <p:nvPr/>
            </p:nvSpPr>
            <p:spPr>
              <a:xfrm>
                <a:off x="7435770" y="3955598"/>
                <a:ext cx="485999" cy="230832"/>
              </a:xfrm>
              <a:prstGeom prst="rect">
                <a:avLst/>
              </a:prstGeom>
              <a:noFill/>
            </p:spPr>
            <p:txBody>
              <a:bodyPr wrap="none" rtlCol="0">
                <a:spAutoFit/>
              </a:bodyPr>
              <a:lstStyle/>
              <a:p>
                <a:r>
                  <a:rPr lang="en-US" sz="900" b="1" dirty="0" err="1" smtClean="0">
                    <a:solidFill>
                      <a:srgbClr val="FF6600"/>
                    </a:solidFill>
                    <a:latin typeface="Arial"/>
                    <a:cs typeface="Arial"/>
                  </a:rPr>
                  <a:t>gVCF</a:t>
                </a:r>
                <a:endParaRPr lang="en-US" sz="900" b="1" dirty="0">
                  <a:solidFill>
                    <a:srgbClr val="FF6600"/>
                  </a:solidFill>
                  <a:latin typeface="Arial"/>
                  <a:cs typeface="Arial"/>
                </a:endParaRPr>
              </a:p>
            </p:txBody>
          </p:sp>
        </p:grpSp>
      </p:grpSp>
      <p:cxnSp>
        <p:nvCxnSpPr>
          <p:cNvPr id="47" name="Straight Arrow Connector 46"/>
          <p:cNvCxnSpPr>
            <a:stCxn id="36" idx="2"/>
            <a:endCxn id="28" idx="0"/>
          </p:cNvCxnSpPr>
          <p:nvPr/>
        </p:nvCxnSpPr>
        <p:spPr>
          <a:xfrm flipH="1">
            <a:off x="1444926" y="3016345"/>
            <a:ext cx="4145" cy="647887"/>
          </a:xfrm>
          <a:prstGeom prst="straightConnector1">
            <a:avLst/>
          </a:prstGeom>
          <a:ln>
            <a:headEnd type="none"/>
            <a:tailEnd type="triangle"/>
          </a:ln>
        </p:spPr>
        <p:style>
          <a:lnRef idx="2">
            <a:schemeClr val="accent5"/>
          </a:lnRef>
          <a:fillRef idx="0">
            <a:schemeClr val="accent5"/>
          </a:fillRef>
          <a:effectRef idx="1">
            <a:schemeClr val="accent5"/>
          </a:effectRef>
          <a:fontRef idx="minor">
            <a:schemeClr val="tx1"/>
          </a:fontRef>
        </p:style>
      </p:cxnSp>
      <p:sp>
        <p:nvSpPr>
          <p:cNvPr id="5" name="Rectangle 4"/>
          <p:cNvSpPr/>
          <p:nvPr/>
        </p:nvSpPr>
        <p:spPr>
          <a:xfrm>
            <a:off x="2286000" y="736074"/>
            <a:ext cx="1892300" cy="1200329"/>
          </a:xfrm>
          <a:prstGeom prst="rect">
            <a:avLst/>
          </a:prstGeom>
          <a:ln>
            <a:solidFill>
              <a:srgbClr val="E46C0A"/>
            </a:solidFill>
          </a:ln>
        </p:spPr>
        <p:txBody>
          <a:bodyPr wrap="square">
            <a:spAutoFit/>
          </a:bodyPr>
          <a:lstStyle/>
          <a:p>
            <a:r>
              <a:rPr lang="en-US" sz="900" dirty="0"/>
              <a:t>java -jar </a:t>
            </a:r>
            <a:r>
              <a:rPr lang="en-US" sz="900" dirty="0" err="1"/>
              <a:t>GenomeAnalysisTK.jar</a:t>
            </a:r>
            <a:r>
              <a:rPr lang="en-US" sz="900" dirty="0"/>
              <a:t> \</a:t>
            </a:r>
          </a:p>
          <a:p>
            <a:r>
              <a:rPr lang="en-US" sz="900" dirty="0"/>
              <a:t>     -R </a:t>
            </a:r>
            <a:r>
              <a:rPr lang="en-US" sz="900" dirty="0" err="1"/>
              <a:t>reference.fasta</a:t>
            </a:r>
            <a:r>
              <a:rPr lang="en-US" sz="900" dirty="0"/>
              <a:t> \</a:t>
            </a:r>
          </a:p>
          <a:p>
            <a:r>
              <a:rPr lang="en-US" sz="900" dirty="0"/>
              <a:t>     -T </a:t>
            </a:r>
            <a:r>
              <a:rPr lang="en-US" sz="900" dirty="0" err="1"/>
              <a:t>HaplotypeCaller</a:t>
            </a:r>
            <a:r>
              <a:rPr lang="en-US" sz="900" dirty="0"/>
              <a:t> \</a:t>
            </a:r>
          </a:p>
          <a:p>
            <a:r>
              <a:rPr lang="en-US" sz="900" dirty="0"/>
              <a:t>     -I sample1.bam \</a:t>
            </a:r>
          </a:p>
          <a:p>
            <a:r>
              <a:rPr lang="en-US" sz="900" dirty="0"/>
              <a:t>     --</a:t>
            </a:r>
            <a:r>
              <a:rPr lang="en-US" sz="900" dirty="0" err="1"/>
              <a:t>emitRefConfidence</a:t>
            </a:r>
            <a:r>
              <a:rPr lang="en-US" sz="900" dirty="0"/>
              <a:t> GVCF \</a:t>
            </a:r>
          </a:p>
          <a:p>
            <a:r>
              <a:rPr lang="en-US" sz="900" dirty="0"/>
              <a:t>     [--</a:t>
            </a:r>
            <a:r>
              <a:rPr lang="en-US" sz="900" dirty="0" err="1"/>
              <a:t>dbsnp</a:t>
            </a:r>
            <a:r>
              <a:rPr lang="en-US" sz="900" dirty="0"/>
              <a:t> </a:t>
            </a:r>
            <a:r>
              <a:rPr lang="en-US" sz="900" dirty="0" err="1"/>
              <a:t>dbSNP.vcf</a:t>
            </a:r>
            <a:r>
              <a:rPr lang="en-US" sz="900" dirty="0"/>
              <a:t>] \</a:t>
            </a:r>
          </a:p>
          <a:p>
            <a:r>
              <a:rPr lang="en-US" sz="900" dirty="0"/>
              <a:t>     [-L </a:t>
            </a:r>
            <a:r>
              <a:rPr lang="en-US" sz="900" dirty="0" err="1"/>
              <a:t>targets.interval_list</a:t>
            </a:r>
            <a:r>
              <a:rPr lang="en-US" sz="900" dirty="0"/>
              <a:t>] \</a:t>
            </a:r>
          </a:p>
          <a:p>
            <a:r>
              <a:rPr lang="en-US" sz="900" dirty="0"/>
              <a:t>     -o </a:t>
            </a:r>
            <a:r>
              <a:rPr lang="en-US" sz="900" dirty="0" err="1" smtClean="0"/>
              <a:t>output.raw.snps.indels.gvcf</a:t>
            </a:r>
            <a:endParaRPr lang="en-US" sz="900" dirty="0"/>
          </a:p>
        </p:txBody>
      </p:sp>
      <p:sp>
        <p:nvSpPr>
          <p:cNvPr id="6" name="Rectangle 5"/>
          <p:cNvSpPr/>
          <p:nvPr/>
        </p:nvSpPr>
        <p:spPr>
          <a:xfrm>
            <a:off x="2286000" y="2169716"/>
            <a:ext cx="1892300" cy="1061829"/>
          </a:xfrm>
          <a:prstGeom prst="rect">
            <a:avLst/>
          </a:prstGeom>
          <a:ln>
            <a:solidFill>
              <a:srgbClr val="E46C0A"/>
            </a:solidFill>
          </a:ln>
        </p:spPr>
        <p:txBody>
          <a:bodyPr wrap="square">
            <a:spAutoFit/>
          </a:bodyPr>
          <a:lstStyle/>
          <a:p>
            <a:r>
              <a:rPr lang="en-US" sz="900" dirty="0"/>
              <a:t>java -jar </a:t>
            </a:r>
            <a:r>
              <a:rPr lang="en-US" sz="900" dirty="0" err="1"/>
              <a:t>GenomeAnalysisTK.jar</a:t>
            </a:r>
            <a:r>
              <a:rPr lang="en-US" sz="900" dirty="0"/>
              <a:t> \</a:t>
            </a:r>
          </a:p>
          <a:p>
            <a:r>
              <a:rPr lang="en-US" sz="900" dirty="0"/>
              <a:t>   -T </a:t>
            </a:r>
            <a:r>
              <a:rPr lang="en-US" sz="900" dirty="0" err="1"/>
              <a:t>CombineVariants</a:t>
            </a:r>
            <a:r>
              <a:rPr lang="en-US" sz="900" dirty="0"/>
              <a:t> \</a:t>
            </a:r>
          </a:p>
          <a:p>
            <a:r>
              <a:rPr lang="en-US" sz="900" dirty="0"/>
              <a:t>   -R </a:t>
            </a:r>
            <a:r>
              <a:rPr lang="en-US" sz="900" dirty="0" err="1"/>
              <a:t>reference.fasta</a:t>
            </a:r>
            <a:r>
              <a:rPr lang="en-US" sz="900" dirty="0"/>
              <a:t> \</a:t>
            </a:r>
          </a:p>
          <a:p>
            <a:r>
              <a:rPr lang="en-US" sz="900" dirty="0"/>
              <a:t>   --variant input1.vcf \</a:t>
            </a:r>
          </a:p>
          <a:p>
            <a:r>
              <a:rPr lang="en-US" sz="900" dirty="0"/>
              <a:t>   --variant input2.vcf \</a:t>
            </a:r>
          </a:p>
          <a:p>
            <a:r>
              <a:rPr lang="en-US" sz="900" dirty="0"/>
              <a:t>   -o </a:t>
            </a:r>
            <a:r>
              <a:rPr lang="en-US" sz="900" dirty="0" err="1"/>
              <a:t>output.vcf</a:t>
            </a:r>
            <a:r>
              <a:rPr lang="en-US" sz="900" dirty="0"/>
              <a:t> \</a:t>
            </a:r>
          </a:p>
          <a:p>
            <a:r>
              <a:rPr lang="en-US" sz="900" dirty="0"/>
              <a:t>   -</a:t>
            </a:r>
            <a:r>
              <a:rPr lang="en-US" sz="900" dirty="0" err="1"/>
              <a:t>genotypeMergeOptions</a:t>
            </a:r>
            <a:r>
              <a:rPr lang="en-US" sz="900" dirty="0"/>
              <a:t> UNIQUIFY</a:t>
            </a:r>
          </a:p>
        </p:txBody>
      </p:sp>
      <p:sp>
        <p:nvSpPr>
          <p:cNvPr id="7" name="Rectangle 6"/>
          <p:cNvSpPr/>
          <p:nvPr/>
        </p:nvSpPr>
        <p:spPr>
          <a:xfrm>
            <a:off x="2286000" y="3470106"/>
            <a:ext cx="1892300" cy="923330"/>
          </a:xfrm>
          <a:prstGeom prst="rect">
            <a:avLst/>
          </a:prstGeom>
          <a:ln>
            <a:solidFill>
              <a:srgbClr val="E46C0A"/>
            </a:solidFill>
          </a:ln>
        </p:spPr>
        <p:txBody>
          <a:bodyPr wrap="square">
            <a:spAutoFit/>
          </a:bodyPr>
          <a:lstStyle/>
          <a:p>
            <a:r>
              <a:rPr lang="en-US" sz="900" dirty="0"/>
              <a:t>java -jar </a:t>
            </a:r>
            <a:r>
              <a:rPr lang="en-US" sz="900" dirty="0" err="1"/>
              <a:t>GenomeAnalysisTK.jar</a:t>
            </a:r>
            <a:r>
              <a:rPr lang="en-US" sz="900" dirty="0"/>
              <a:t> \</a:t>
            </a:r>
          </a:p>
          <a:p>
            <a:r>
              <a:rPr lang="en-US" sz="900" dirty="0"/>
              <a:t>   -T </a:t>
            </a:r>
            <a:r>
              <a:rPr lang="en-US" sz="900" dirty="0" err="1"/>
              <a:t>GenotypeGVCFs</a:t>
            </a:r>
            <a:r>
              <a:rPr lang="en-US" sz="900" dirty="0"/>
              <a:t> \</a:t>
            </a:r>
          </a:p>
          <a:p>
            <a:r>
              <a:rPr lang="en-US" sz="900" dirty="0"/>
              <a:t>   -R </a:t>
            </a:r>
            <a:r>
              <a:rPr lang="en-US" sz="900" dirty="0" err="1"/>
              <a:t>reference.fasta</a:t>
            </a:r>
            <a:r>
              <a:rPr lang="en-US" sz="900" dirty="0"/>
              <a:t> \</a:t>
            </a:r>
          </a:p>
          <a:p>
            <a:r>
              <a:rPr lang="en-US" sz="900" dirty="0"/>
              <a:t>   --variant sample1.</a:t>
            </a:r>
            <a:r>
              <a:rPr lang="en-US" sz="900" dirty="0" smtClean="0"/>
              <a:t>gvcf </a:t>
            </a:r>
            <a:r>
              <a:rPr lang="en-US" sz="900" dirty="0"/>
              <a:t>\</a:t>
            </a:r>
          </a:p>
          <a:p>
            <a:r>
              <a:rPr lang="en-US" sz="900" dirty="0"/>
              <a:t>   --variant sample2.</a:t>
            </a:r>
            <a:r>
              <a:rPr lang="en-US" sz="900" dirty="0" smtClean="0"/>
              <a:t>gvcf </a:t>
            </a:r>
            <a:r>
              <a:rPr lang="en-US" sz="900" dirty="0"/>
              <a:t>\</a:t>
            </a:r>
          </a:p>
          <a:p>
            <a:r>
              <a:rPr lang="en-US" sz="900" dirty="0"/>
              <a:t>   -o </a:t>
            </a:r>
            <a:r>
              <a:rPr lang="en-US" sz="900" dirty="0" err="1" smtClean="0"/>
              <a:t>output.vcf</a:t>
            </a:r>
            <a:endParaRPr lang="en-US" sz="900" dirty="0"/>
          </a:p>
        </p:txBody>
      </p:sp>
      <p:sp>
        <p:nvSpPr>
          <p:cNvPr id="8" name="Rectangle 7"/>
          <p:cNvSpPr/>
          <p:nvPr/>
        </p:nvSpPr>
        <p:spPr>
          <a:xfrm>
            <a:off x="4470400" y="3239273"/>
            <a:ext cx="4572000" cy="2308325"/>
          </a:xfrm>
          <a:prstGeom prst="rect">
            <a:avLst/>
          </a:prstGeom>
          <a:ln>
            <a:solidFill>
              <a:srgbClr val="E46C0A"/>
            </a:solidFill>
          </a:ln>
        </p:spPr>
        <p:txBody>
          <a:bodyPr>
            <a:spAutoFit/>
          </a:bodyPr>
          <a:lstStyle/>
          <a:p>
            <a:r>
              <a:rPr lang="en-US" sz="900" dirty="0"/>
              <a:t>java -Xmx4g -jar </a:t>
            </a:r>
            <a:r>
              <a:rPr lang="en-US" sz="900" dirty="0" err="1"/>
              <a:t>GenomeAnalysisTK.jar</a:t>
            </a:r>
            <a:r>
              <a:rPr lang="en-US" sz="900" dirty="0"/>
              <a:t> \</a:t>
            </a:r>
          </a:p>
          <a:p>
            <a:r>
              <a:rPr lang="en-US" sz="900" dirty="0"/>
              <a:t>   -T </a:t>
            </a:r>
            <a:r>
              <a:rPr lang="en-US" sz="900" dirty="0" err="1"/>
              <a:t>VariantRecalibrator</a:t>
            </a:r>
            <a:r>
              <a:rPr lang="en-US" sz="900" dirty="0"/>
              <a:t> \</a:t>
            </a:r>
          </a:p>
          <a:p>
            <a:r>
              <a:rPr lang="en-US" sz="900" dirty="0"/>
              <a:t>   -R </a:t>
            </a:r>
            <a:r>
              <a:rPr lang="en-US" sz="900" dirty="0" err="1"/>
              <a:t>reference.fasta</a:t>
            </a:r>
            <a:r>
              <a:rPr lang="en-US" sz="900" dirty="0"/>
              <a:t> \</a:t>
            </a:r>
          </a:p>
          <a:p>
            <a:r>
              <a:rPr lang="en-US" sz="900" dirty="0"/>
              <a:t>   -input </a:t>
            </a:r>
            <a:r>
              <a:rPr lang="en-US" sz="900" dirty="0" err="1"/>
              <a:t>raw_variants.vcf</a:t>
            </a:r>
            <a:r>
              <a:rPr lang="en-US" sz="900" dirty="0"/>
              <a:t> \</a:t>
            </a:r>
          </a:p>
          <a:p>
            <a:r>
              <a:rPr lang="en-US" sz="900" dirty="0"/>
              <a:t>   -</a:t>
            </a:r>
            <a:r>
              <a:rPr lang="en-US" sz="900" dirty="0" err="1"/>
              <a:t>resource:hapmap,known</a:t>
            </a:r>
            <a:r>
              <a:rPr lang="en-US" sz="900" dirty="0"/>
              <a:t>=</a:t>
            </a:r>
            <a:r>
              <a:rPr lang="en-US" sz="900" dirty="0" err="1"/>
              <a:t>false,training</a:t>
            </a:r>
            <a:r>
              <a:rPr lang="en-US" sz="900" dirty="0"/>
              <a:t>=</a:t>
            </a:r>
            <a:r>
              <a:rPr lang="en-US" sz="900" dirty="0" err="1"/>
              <a:t>true,truth</a:t>
            </a:r>
            <a:r>
              <a:rPr lang="en-US" sz="900" dirty="0"/>
              <a:t>=</a:t>
            </a:r>
            <a:r>
              <a:rPr lang="en-US" sz="900" dirty="0" err="1"/>
              <a:t>true,prior</a:t>
            </a:r>
            <a:r>
              <a:rPr lang="en-US" sz="900" dirty="0"/>
              <a:t>=15.0 hapmap_3.3.b37.sites.vcf \</a:t>
            </a:r>
          </a:p>
          <a:p>
            <a:r>
              <a:rPr lang="en-US" sz="900" dirty="0"/>
              <a:t>   -</a:t>
            </a:r>
            <a:r>
              <a:rPr lang="en-US" sz="900" dirty="0" err="1"/>
              <a:t>resource:omni,known</a:t>
            </a:r>
            <a:r>
              <a:rPr lang="en-US" sz="900" dirty="0"/>
              <a:t>=</a:t>
            </a:r>
            <a:r>
              <a:rPr lang="en-US" sz="900" dirty="0" err="1"/>
              <a:t>false,training</a:t>
            </a:r>
            <a:r>
              <a:rPr lang="en-US" sz="900" dirty="0"/>
              <a:t>=</a:t>
            </a:r>
            <a:r>
              <a:rPr lang="en-US" sz="900" dirty="0" err="1"/>
              <a:t>true,truth</a:t>
            </a:r>
            <a:r>
              <a:rPr lang="en-US" sz="900" dirty="0"/>
              <a:t>=</a:t>
            </a:r>
            <a:r>
              <a:rPr lang="en-US" sz="900" dirty="0" err="1"/>
              <a:t>false,prior</a:t>
            </a:r>
            <a:r>
              <a:rPr lang="en-US" sz="900" dirty="0"/>
              <a:t>=12.0 1000G_omni2.5.b37.sites.vcf \</a:t>
            </a:r>
          </a:p>
          <a:p>
            <a:r>
              <a:rPr lang="en-US" sz="900" dirty="0"/>
              <a:t>   -resource:1000G,known=</a:t>
            </a:r>
            <a:r>
              <a:rPr lang="en-US" sz="900" dirty="0" err="1"/>
              <a:t>false,training</a:t>
            </a:r>
            <a:r>
              <a:rPr lang="en-US" sz="900" dirty="0"/>
              <a:t>=</a:t>
            </a:r>
            <a:r>
              <a:rPr lang="en-US" sz="900" dirty="0" err="1"/>
              <a:t>true,truth</a:t>
            </a:r>
            <a:r>
              <a:rPr lang="en-US" sz="900" dirty="0"/>
              <a:t>=</a:t>
            </a:r>
            <a:r>
              <a:rPr lang="en-US" sz="900" dirty="0" err="1"/>
              <a:t>false,prior</a:t>
            </a:r>
            <a:r>
              <a:rPr lang="en-US" sz="900" dirty="0"/>
              <a:t>=10.0 1000G_phase1.snps.high_confidence.vcf</a:t>
            </a:r>
          </a:p>
          <a:p>
            <a:r>
              <a:rPr lang="en-US" sz="900" dirty="0"/>
              <a:t>   -</a:t>
            </a:r>
            <a:r>
              <a:rPr lang="en-US" sz="900" dirty="0" err="1"/>
              <a:t>resource:dbsnp,known</a:t>
            </a:r>
            <a:r>
              <a:rPr lang="en-US" sz="900" dirty="0"/>
              <a:t>=</a:t>
            </a:r>
            <a:r>
              <a:rPr lang="en-US" sz="900" dirty="0" err="1"/>
              <a:t>true,training</a:t>
            </a:r>
            <a:r>
              <a:rPr lang="en-US" sz="900" dirty="0"/>
              <a:t>=</a:t>
            </a:r>
            <a:r>
              <a:rPr lang="en-US" sz="900" dirty="0" err="1"/>
              <a:t>false,truth</a:t>
            </a:r>
            <a:r>
              <a:rPr lang="en-US" sz="900" dirty="0"/>
              <a:t>=</a:t>
            </a:r>
            <a:r>
              <a:rPr lang="en-US" sz="900" dirty="0" err="1"/>
              <a:t>false,prior</a:t>
            </a:r>
            <a:r>
              <a:rPr lang="en-US" sz="900" dirty="0"/>
              <a:t>=6.0 dbsnp_135.b37.vcf \</a:t>
            </a:r>
          </a:p>
          <a:p>
            <a:r>
              <a:rPr lang="en-US" sz="900" dirty="0"/>
              <a:t>   -an QD -an MQ -an </a:t>
            </a:r>
            <a:r>
              <a:rPr lang="en-US" sz="900" dirty="0" err="1"/>
              <a:t>MQRankSum</a:t>
            </a:r>
            <a:r>
              <a:rPr lang="en-US" sz="900" dirty="0"/>
              <a:t> -an </a:t>
            </a:r>
            <a:r>
              <a:rPr lang="en-US" sz="900" dirty="0" err="1"/>
              <a:t>ReadPosRankSum</a:t>
            </a:r>
            <a:r>
              <a:rPr lang="en-US" sz="900" dirty="0"/>
              <a:t> -an FS -an SOR -an </a:t>
            </a:r>
            <a:r>
              <a:rPr lang="en-US" sz="900" dirty="0" err="1"/>
              <a:t>InbreedingCoeff</a:t>
            </a:r>
            <a:r>
              <a:rPr lang="en-US" sz="900" dirty="0"/>
              <a:t> \</a:t>
            </a:r>
          </a:p>
          <a:p>
            <a:r>
              <a:rPr lang="en-US" sz="900" dirty="0"/>
              <a:t>   -mode SNP \</a:t>
            </a:r>
          </a:p>
          <a:p>
            <a:r>
              <a:rPr lang="en-US" sz="900" dirty="0"/>
              <a:t>   -</a:t>
            </a:r>
            <a:r>
              <a:rPr lang="en-US" sz="900" dirty="0" err="1"/>
              <a:t>recalFile</a:t>
            </a:r>
            <a:r>
              <a:rPr lang="en-US" sz="900" dirty="0"/>
              <a:t> </a:t>
            </a:r>
            <a:r>
              <a:rPr lang="en-US" sz="900" dirty="0" err="1"/>
              <a:t>output.recal</a:t>
            </a:r>
            <a:r>
              <a:rPr lang="en-US" sz="900" dirty="0"/>
              <a:t> \</a:t>
            </a:r>
          </a:p>
          <a:p>
            <a:r>
              <a:rPr lang="en-US" sz="900" dirty="0"/>
              <a:t>   -</a:t>
            </a:r>
            <a:r>
              <a:rPr lang="en-US" sz="900" dirty="0" err="1"/>
              <a:t>tranchesFile</a:t>
            </a:r>
            <a:r>
              <a:rPr lang="en-US" sz="900" dirty="0"/>
              <a:t> </a:t>
            </a:r>
            <a:r>
              <a:rPr lang="en-US" sz="900" dirty="0" err="1"/>
              <a:t>output.tranches</a:t>
            </a:r>
            <a:r>
              <a:rPr lang="en-US" sz="900" dirty="0"/>
              <a:t> \</a:t>
            </a:r>
          </a:p>
          <a:p>
            <a:r>
              <a:rPr lang="en-US" sz="900" dirty="0"/>
              <a:t>   -</a:t>
            </a:r>
            <a:r>
              <a:rPr lang="en-US" sz="900" dirty="0" err="1"/>
              <a:t>rscriptFile</a:t>
            </a:r>
            <a:r>
              <a:rPr lang="en-US" sz="900" dirty="0"/>
              <a:t> </a:t>
            </a:r>
            <a:r>
              <a:rPr lang="en-US" sz="900" dirty="0" err="1"/>
              <a:t>output.plots.R</a:t>
            </a:r>
            <a:endParaRPr lang="en-US" sz="900" dirty="0"/>
          </a:p>
        </p:txBody>
      </p:sp>
      <p:sp>
        <p:nvSpPr>
          <p:cNvPr id="9" name="Right Arrow 8"/>
          <p:cNvSpPr/>
          <p:nvPr/>
        </p:nvSpPr>
        <p:spPr>
          <a:xfrm>
            <a:off x="2719081" y="4826000"/>
            <a:ext cx="811519" cy="36441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a:blip r:embed="rId3"/>
          <a:stretch>
            <a:fillRect/>
          </a:stretch>
        </p:blipFill>
        <p:spPr>
          <a:xfrm>
            <a:off x="4751058" y="1885345"/>
            <a:ext cx="3796041" cy="1346200"/>
          </a:xfrm>
          <a:prstGeom prst="rect">
            <a:avLst/>
          </a:prstGeom>
        </p:spPr>
      </p:pic>
      <p:cxnSp>
        <p:nvCxnSpPr>
          <p:cNvPr id="4" name="直线箭头连接符 3"/>
          <p:cNvCxnSpPr>
            <a:stCxn id="35" idx="2"/>
            <a:endCxn id="37" idx="0"/>
          </p:cNvCxnSpPr>
          <p:nvPr/>
        </p:nvCxnSpPr>
        <p:spPr>
          <a:xfrm>
            <a:off x="947607" y="1956954"/>
            <a:ext cx="0" cy="274664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4797922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331" y="29586"/>
            <a:ext cx="2708394" cy="5571114"/>
            <a:chOff x="6147341" y="1576148"/>
            <a:chExt cx="2708394" cy="4100752"/>
          </a:xfrm>
        </p:grpSpPr>
        <p:cxnSp>
          <p:nvCxnSpPr>
            <p:cNvPr id="116" name="Straight Arrow Connector 115"/>
            <p:cNvCxnSpPr>
              <a:stCxn id="97" idx="2"/>
              <a:endCxn id="88" idx="0"/>
            </p:cNvCxnSpPr>
            <p:nvPr/>
          </p:nvCxnSpPr>
          <p:spPr>
            <a:xfrm flipH="1">
              <a:off x="7113276" y="3245356"/>
              <a:ext cx="495299" cy="533936"/>
            </a:xfrm>
            <a:prstGeom prst="straightConnector1">
              <a:avLst/>
            </a:prstGeom>
            <a:ln>
              <a:headEnd type="none"/>
              <a:tailEnd type="triangle"/>
            </a:ln>
          </p:spPr>
          <p:style>
            <a:lnRef idx="2">
              <a:schemeClr val="accent5"/>
            </a:lnRef>
            <a:fillRef idx="0">
              <a:schemeClr val="accent5"/>
            </a:fillRef>
            <a:effectRef idx="1">
              <a:schemeClr val="accent5"/>
            </a:effectRef>
            <a:fontRef idx="minor">
              <a:schemeClr val="tx1"/>
            </a:fontRef>
          </p:style>
        </p:cxnSp>
        <p:grpSp>
          <p:nvGrpSpPr>
            <p:cNvPr id="120" name="Group 119"/>
            <p:cNvGrpSpPr/>
            <p:nvPr/>
          </p:nvGrpSpPr>
          <p:grpSpPr>
            <a:xfrm>
              <a:off x="6147341" y="1576148"/>
              <a:ext cx="2708394" cy="4100752"/>
              <a:chOff x="6147341" y="1550748"/>
              <a:chExt cx="2708394" cy="4100752"/>
            </a:xfrm>
          </p:grpSpPr>
          <p:grpSp>
            <p:nvGrpSpPr>
              <p:cNvPr id="87" name="Group 86"/>
              <p:cNvGrpSpPr/>
              <p:nvPr/>
            </p:nvGrpSpPr>
            <p:grpSpPr>
              <a:xfrm>
                <a:off x="6147341" y="1550748"/>
                <a:ext cx="2708394" cy="4100752"/>
                <a:chOff x="2819941" y="1608605"/>
                <a:chExt cx="2708394" cy="4100752"/>
              </a:xfrm>
            </p:grpSpPr>
            <p:sp>
              <p:nvSpPr>
                <p:cNvPr id="88" name="Rounded Rectangle 87"/>
                <p:cNvSpPr/>
                <p:nvPr/>
              </p:nvSpPr>
              <p:spPr>
                <a:xfrm>
                  <a:off x="3194661" y="3811749"/>
                  <a:ext cx="1182430" cy="322014"/>
                </a:xfrm>
                <a:prstGeom prst="roundRect">
                  <a:avLst/>
                </a:prstGeom>
                <a:solidFill>
                  <a:schemeClr val="bg1">
                    <a:lumMod val="85000"/>
                  </a:schemeClr>
                </a:solidFill>
                <a:ln>
                  <a:noFill/>
                </a:ln>
                <a:effectLst/>
              </p:spPr>
              <p:style>
                <a:lnRef idx="1">
                  <a:schemeClr val="dk1"/>
                </a:lnRef>
                <a:fillRef idx="2">
                  <a:schemeClr val="dk1"/>
                </a:fillRef>
                <a:effectRef idx="1">
                  <a:schemeClr val="dk1"/>
                </a:effectRef>
                <a:fontRef idx="minor">
                  <a:schemeClr val="dk1"/>
                </a:fontRef>
              </p:style>
              <p:txBody>
                <a:bodyPr rtlCol="0" anchor="ctr"/>
                <a:lstStyle/>
                <a:p>
                  <a:pPr algn="ctr"/>
                  <a:r>
                    <a:rPr lang="en-US" sz="900" b="1" dirty="0" smtClean="0">
                      <a:latin typeface="Arial"/>
                      <a:cs typeface="Arial"/>
                    </a:rPr>
                    <a:t>Annotate variants</a:t>
                  </a:r>
                  <a:endParaRPr lang="en-US" sz="900" b="1" dirty="0">
                    <a:latin typeface="Arial"/>
                    <a:cs typeface="Arial"/>
                  </a:endParaRPr>
                </a:p>
              </p:txBody>
            </p:sp>
            <p:grpSp>
              <p:nvGrpSpPr>
                <p:cNvPr id="90" name="Group 89"/>
                <p:cNvGrpSpPr/>
                <p:nvPr/>
              </p:nvGrpSpPr>
              <p:grpSpPr>
                <a:xfrm>
                  <a:off x="2819941" y="1608605"/>
                  <a:ext cx="2708394" cy="4100752"/>
                  <a:chOff x="2628334" y="1444971"/>
                  <a:chExt cx="2996235" cy="4205003"/>
                </a:xfrm>
              </p:grpSpPr>
              <p:sp>
                <p:nvSpPr>
                  <p:cNvPr id="92" name="Rectangle 91"/>
                  <p:cNvSpPr/>
                  <p:nvPr/>
                </p:nvSpPr>
                <p:spPr>
                  <a:xfrm>
                    <a:off x="3640788" y="5370547"/>
                    <a:ext cx="1308100" cy="279427"/>
                  </a:xfrm>
                  <a:prstGeom prst="rect">
                    <a:avLst/>
                  </a:prstGeom>
                  <a:solidFill>
                    <a:schemeClr val="bg1">
                      <a:lumMod val="95000"/>
                    </a:schemeClr>
                  </a:solidFill>
                  <a:ln>
                    <a:noFill/>
                  </a:ln>
                  <a:effectLst/>
                </p:spPr>
                <p:style>
                  <a:lnRef idx="1">
                    <a:schemeClr val="dk1"/>
                  </a:lnRef>
                  <a:fillRef idx="2">
                    <a:schemeClr val="dk1"/>
                  </a:fillRef>
                  <a:effectRef idx="1">
                    <a:schemeClr val="dk1"/>
                  </a:effectRef>
                  <a:fontRef idx="minor">
                    <a:schemeClr val="dk1"/>
                  </a:fontRef>
                </p:style>
                <p:txBody>
                  <a:bodyPr rtlCol="0" anchor="ctr"/>
                  <a:lstStyle/>
                  <a:p>
                    <a:pPr algn="ctr"/>
                    <a:r>
                      <a:rPr lang="en-US" sz="900" b="1" dirty="0" smtClean="0">
                        <a:latin typeface="Arial"/>
                        <a:cs typeface="Arial"/>
                      </a:rPr>
                      <a:t>Downstream analysis</a:t>
                    </a:r>
                    <a:endParaRPr lang="en-US" sz="900" b="1" dirty="0">
                      <a:latin typeface="Arial"/>
                      <a:cs typeface="Arial"/>
                    </a:endParaRPr>
                  </a:p>
                </p:txBody>
              </p:sp>
              <p:grpSp>
                <p:nvGrpSpPr>
                  <p:cNvPr id="93" name="Group 92"/>
                  <p:cNvGrpSpPr/>
                  <p:nvPr/>
                </p:nvGrpSpPr>
                <p:grpSpPr>
                  <a:xfrm>
                    <a:off x="2628334" y="1444971"/>
                    <a:ext cx="2996235" cy="3925576"/>
                    <a:chOff x="2628334" y="1444971"/>
                    <a:chExt cx="2996235" cy="3925576"/>
                  </a:xfrm>
                </p:grpSpPr>
                <p:sp>
                  <p:nvSpPr>
                    <p:cNvPr id="94" name="Rectangle 93"/>
                    <p:cNvSpPr/>
                    <p:nvPr/>
                  </p:nvSpPr>
                  <p:spPr>
                    <a:xfrm>
                      <a:off x="3598639" y="1955773"/>
                      <a:ext cx="1308100" cy="279427"/>
                    </a:xfrm>
                    <a:prstGeom prst="rect">
                      <a:avLst/>
                    </a:prstGeom>
                    <a:solidFill>
                      <a:schemeClr val="bg1">
                        <a:lumMod val="95000"/>
                      </a:schemeClr>
                    </a:solidFill>
                    <a:ln>
                      <a:noFill/>
                    </a:ln>
                    <a:effectLst/>
                  </p:spPr>
                  <p:style>
                    <a:lnRef idx="1">
                      <a:schemeClr val="dk1"/>
                    </a:lnRef>
                    <a:fillRef idx="2">
                      <a:schemeClr val="dk1"/>
                    </a:fillRef>
                    <a:effectRef idx="1">
                      <a:schemeClr val="dk1"/>
                    </a:effectRef>
                    <a:fontRef idx="minor">
                      <a:schemeClr val="dk1"/>
                    </a:fontRef>
                  </p:style>
                  <p:txBody>
                    <a:bodyPr rtlCol="0" anchor="ctr"/>
                    <a:lstStyle/>
                    <a:p>
                      <a:pPr algn="ctr"/>
                      <a:r>
                        <a:rPr lang="en-US" sz="900" b="1" dirty="0" smtClean="0">
                          <a:latin typeface="Arial"/>
                          <a:cs typeface="Arial"/>
                        </a:rPr>
                        <a:t>Candidate Variants</a:t>
                      </a:r>
                      <a:endParaRPr lang="en-US" sz="900" b="1" dirty="0">
                        <a:latin typeface="Arial"/>
                        <a:cs typeface="Arial"/>
                      </a:endParaRPr>
                    </a:p>
                  </p:txBody>
                </p:sp>
                <p:sp>
                  <p:nvSpPr>
                    <p:cNvPr id="97" name="Rounded Rectangle 96"/>
                    <p:cNvSpPr/>
                    <p:nvPr/>
                  </p:nvSpPr>
                  <p:spPr>
                    <a:xfrm>
                      <a:off x="3590816" y="2826414"/>
                      <a:ext cx="1308094" cy="330200"/>
                    </a:xfrm>
                    <a:prstGeom prst="roundRect">
                      <a:avLst/>
                    </a:prstGeom>
                    <a:solidFill>
                      <a:schemeClr val="bg1">
                        <a:lumMod val="85000"/>
                      </a:schemeClr>
                    </a:solidFill>
                    <a:ln>
                      <a:noFill/>
                    </a:ln>
                    <a:effectLst/>
                  </p:spPr>
                  <p:style>
                    <a:lnRef idx="1">
                      <a:schemeClr val="dk1"/>
                    </a:lnRef>
                    <a:fillRef idx="2">
                      <a:schemeClr val="dk1"/>
                    </a:fillRef>
                    <a:effectRef idx="1">
                      <a:schemeClr val="dk1"/>
                    </a:effectRef>
                    <a:fontRef idx="minor">
                      <a:schemeClr val="dk1"/>
                    </a:fontRef>
                  </p:style>
                  <p:txBody>
                    <a:bodyPr rtlCol="0" anchor="ctr"/>
                    <a:lstStyle/>
                    <a:p>
                      <a:pPr algn="ctr"/>
                      <a:r>
                        <a:rPr lang="en-US" sz="900" b="1" dirty="0" smtClean="0">
                          <a:latin typeface="Arial"/>
                          <a:cs typeface="Arial"/>
                        </a:rPr>
                        <a:t>Refine GTs</a:t>
                      </a:r>
                      <a:endParaRPr lang="en-US" sz="900" b="1" dirty="0">
                        <a:latin typeface="Arial"/>
                        <a:cs typeface="Arial"/>
                      </a:endParaRPr>
                    </a:p>
                  </p:txBody>
                </p:sp>
                <p:sp>
                  <p:nvSpPr>
                    <p:cNvPr id="98" name="Rounded Rectangle 97"/>
                    <p:cNvSpPr/>
                    <p:nvPr/>
                  </p:nvSpPr>
                  <p:spPr>
                    <a:xfrm>
                      <a:off x="3626738" y="4527442"/>
                      <a:ext cx="1308099" cy="330200"/>
                    </a:xfrm>
                    <a:prstGeom prst="roundRect">
                      <a:avLst/>
                    </a:prstGeom>
                    <a:solidFill>
                      <a:schemeClr val="bg1">
                        <a:lumMod val="85000"/>
                      </a:schemeClr>
                    </a:solidFill>
                    <a:ln>
                      <a:noFill/>
                    </a:ln>
                    <a:effectLst/>
                  </p:spPr>
                  <p:style>
                    <a:lnRef idx="1">
                      <a:schemeClr val="dk1"/>
                    </a:lnRef>
                    <a:fillRef idx="2">
                      <a:schemeClr val="dk1"/>
                    </a:fillRef>
                    <a:effectRef idx="1">
                      <a:schemeClr val="dk1"/>
                    </a:effectRef>
                    <a:fontRef idx="minor">
                      <a:schemeClr val="dk1"/>
                    </a:fontRef>
                  </p:style>
                  <p:txBody>
                    <a:bodyPr rtlCol="0" anchor="ctr"/>
                    <a:lstStyle/>
                    <a:p>
                      <a:pPr algn="ctr"/>
                      <a:r>
                        <a:rPr lang="en-US" sz="900" b="1" dirty="0" smtClean="0">
                          <a:latin typeface="Arial"/>
                          <a:cs typeface="Arial"/>
                        </a:rPr>
                        <a:t>Evaluate Variants</a:t>
                      </a:r>
                      <a:endParaRPr lang="en-US" sz="900" b="1" dirty="0">
                        <a:latin typeface="Arial"/>
                        <a:cs typeface="Arial"/>
                      </a:endParaRPr>
                    </a:p>
                  </p:txBody>
                </p:sp>
                <p:cxnSp>
                  <p:nvCxnSpPr>
                    <p:cNvPr id="101" name="Straight Arrow Connector 100"/>
                    <p:cNvCxnSpPr>
                      <a:stCxn id="94" idx="2"/>
                      <a:endCxn id="97" idx="0"/>
                    </p:cNvCxnSpPr>
                    <p:nvPr/>
                  </p:nvCxnSpPr>
                  <p:spPr>
                    <a:xfrm flipH="1">
                      <a:off x="4244864" y="2235200"/>
                      <a:ext cx="7825" cy="591214"/>
                    </a:xfrm>
                    <a:prstGeom prst="straightConnector1">
                      <a:avLst/>
                    </a:prstGeom>
                    <a:ln>
                      <a:headEnd type="none"/>
                      <a:tailEnd type="triangle"/>
                    </a:ln>
                  </p:spPr>
                  <p:style>
                    <a:lnRef idx="2">
                      <a:schemeClr val="accent5"/>
                    </a:lnRef>
                    <a:fillRef idx="0">
                      <a:schemeClr val="accent5"/>
                    </a:fillRef>
                    <a:effectRef idx="1">
                      <a:schemeClr val="accent5"/>
                    </a:effectRef>
                    <a:fontRef idx="minor">
                      <a:schemeClr val="tx1"/>
                    </a:fontRef>
                  </p:style>
                </p:cxnSp>
                <p:cxnSp>
                  <p:nvCxnSpPr>
                    <p:cNvPr id="102" name="Straight Arrow Connector 101"/>
                    <p:cNvCxnSpPr>
                      <a:stCxn id="88" idx="2"/>
                      <a:endCxn id="98" idx="0"/>
                    </p:cNvCxnSpPr>
                    <p:nvPr/>
                  </p:nvCxnSpPr>
                  <p:spPr>
                    <a:xfrm>
                      <a:off x="3696926" y="4034325"/>
                      <a:ext cx="583862" cy="493117"/>
                    </a:xfrm>
                    <a:prstGeom prst="straightConnector1">
                      <a:avLst/>
                    </a:prstGeom>
                    <a:ln>
                      <a:headEnd type="none"/>
                      <a:tailEnd type="triangle"/>
                    </a:ln>
                  </p:spPr>
                  <p:style>
                    <a:lnRef idx="2">
                      <a:schemeClr val="accent5"/>
                    </a:lnRef>
                    <a:fillRef idx="0">
                      <a:schemeClr val="accent5"/>
                    </a:fillRef>
                    <a:effectRef idx="1">
                      <a:schemeClr val="accent5"/>
                    </a:effectRef>
                    <a:fontRef idx="minor">
                      <a:schemeClr val="tx1"/>
                    </a:fontRef>
                  </p:style>
                </p:cxnSp>
                <p:cxnSp>
                  <p:nvCxnSpPr>
                    <p:cNvPr id="103" name="Straight Arrow Connector 102"/>
                    <p:cNvCxnSpPr>
                      <a:stCxn id="98" idx="2"/>
                      <a:endCxn id="92" idx="0"/>
                    </p:cNvCxnSpPr>
                    <p:nvPr/>
                  </p:nvCxnSpPr>
                  <p:spPr>
                    <a:xfrm>
                      <a:off x="4280788" y="4857642"/>
                      <a:ext cx="14050" cy="512905"/>
                    </a:xfrm>
                    <a:prstGeom prst="straightConnector1">
                      <a:avLst/>
                    </a:prstGeom>
                    <a:ln>
                      <a:headEnd type="none"/>
                      <a:tailEnd type="triangle"/>
                    </a:ln>
                  </p:spPr>
                  <p:style>
                    <a:lnRef idx="2">
                      <a:schemeClr val="accent5"/>
                    </a:lnRef>
                    <a:fillRef idx="0">
                      <a:schemeClr val="accent5"/>
                    </a:fillRef>
                    <a:effectRef idx="1">
                      <a:schemeClr val="accent5"/>
                    </a:effectRef>
                    <a:fontRef idx="minor">
                      <a:schemeClr val="tx1"/>
                    </a:fontRef>
                  </p:style>
                </p:cxnSp>
                <p:sp>
                  <p:nvSpPr>
                    <p:cNvPr id="106" name="TextBox 105"/>
                    <p:cNvSpPr txBox="1"/>
                    <p:nvPr/>
                  </p:nvSpPr>
                  <p:spPr>
                    <a:xfrm>
                      <a:off x="4240063" y="2428647"/>
                      <a:ext cx="473843" cy="236700"/>
                    </a:xfrm>
                    <a:prstGeom prst="rect">
                      <a:avLst/>
                    </a:prstGeom>
                    <a:noFill/>
                  </p:spPr>
                  <p:txBody>
                    <a:bodyPr wrap="none" rtlCol="0">
                      <a:spAutoFit/>
                    </a:bodyPr>
                    <a:lstStyle/>
                    <a:p>
                      <a:r>
                        <a:rPr lang="en-US" sz="900" b="1" dirty="0" smtClean="0">
                          <a:solidFill>
                            <a:srgbClr val="FF6600"/>
                          </a:solidFill>
                          <a:latin typeface="Arial"/>
                          <a:cs typeface="Arial"/>
                        </a:rPr>
                        <a:t>VCF</a:t>
                      </a:r>
                      <a:endParaRPr lang="en-US" sz="900" b="1" dirty="0">
                        <a:solidFill>
                          <a:srgbClr val="FF6600"/>
                        </a:solidFill>
                        <a:latin typeface="Arial"/>
                        <a:cs typeface="Arial"/>
                      </a:endParaRPr>
                    </a:p>
                  </p:txBody>
                </p:sp>
                <p:sp>
                  <p:nvSpPr>
                    <p:cNvPr id="107" name="TextBox 106"/>
                    <p:cNvSpPr txBox="1"/>
                    <p:nvPr/>
                  </p:nvSpPr>
                  <p:spPr>
                    <a:xfrm>
                      <a:off x="4280788" y="3417550"/>
                      <a:ext cx="473844" cy="236700"/>
                    </a:xfrm>
                    <a:prstGeom prst="rect">
                      <a:avLst/>
                    </a:prstGeom>
                    <a:noFill/>
                  </p:spPr>
                  <p:txBody>
                    <a:bodyPr wrap="none" rtlCol="0">
                      <a:spAutoFit/>
                    </a:bodyPr>
                    <a:lstStyle/>
                    <a:p>
                      <a:r>
                        <a:rPr lang="en-US" sz="900" b="1" dirty="0" smtClean="0">
                          <a:solidFill>
                            <a:srgbClr val="FF6600"/>
                          </a:solidFill>
                          <a:latin typeface="Arial"/>
                          <a:cs typeface="Arial"/>
                        </a:rPr>
                        <a:t>VCF</a:t>
                      </a:r>
                      <a:endParaRPr lang="en-US" sz="900" b="1" dirty="0">
                        <a:solidFill>
                          <a:srgbClr val="FF6600"/>
                        </a:solidFill>
                        <a:latin typeface="Arial"/>
                        <a:cs typeface="Arial"/>
                      </a:endParaRPr>
                    </a:p>
                  </p:txBody>
                </p:sp>
                <p:sp>
                  <p:nvSpPr>
                    <p:cNvPr id="108" name="TextBox 107"/>
                    <p:cNvSpPr txBox="1"/>
                    <p:nvPr/>
                  </p:nvSpPr>
                  <p:spPr>
                    <a:xfrm>
                      <a:off x="4272964" y="4992793"/>
                      <a:ext cx="473844" cy="236700"/>
                    </a:xfrm>
                    <a:prstGeom prst="rect">
                      <a:avLst/>
                    </a:prstGeom>
                    <a:noFill/>
                  </p:spPr>
                  <p:txBody>
                    <a:bodyPr wrap="none" rtlCol="0">
                      <a:spAutoFit/>
                    </a:bodyPr>
                    <a:lstStyle/>
                    <a:p>
                      <a:r>
                        <a:rPr lang="en-US" sz="900" b="1" dirty="0" smtClean="0">
                          <a:solidFill>
                            <a:srgbClr val="FF6600"/>
                          </a:solidFill>
                          <a:latin typeface="Arial"/>
                          <a:cs typeface="Arial"/>
                        </a:rPr>
                        <a:t>VCF</a:t>
                      </a:r>
                      <a:endParaRPr lang="en-US" sz="900" b="1" dirty="0">
                        <a:solidFill>
                          <a:srgbClr val="FF6600"/>
                        </a:solidFill>
                        <a:latin typeface="Arial"/>
                        <a:cs typeface="Arial"/>
                      </a:endParaRPr>
                    </a:p>
                  </p:txBody>
                </p:sp>
                <p:sp>
                  <p:nvSpPr>
                    <p:cNvPr id="109" name="TextBox 108"/>
                    <p:cNvSpPr txBox="1"/>
                    <p:nvPr/>
                  </p:nvSpPr>
                  <p:spPr>
                    <a:xfrm>
                      <a:off x="2628334" y="1444971"/>
                      <a:ext cx="2996235" cy="347161"/>
                    </a:xfrm>
                    <a:prstGeom prst="rect">
                      <a:avLst/>
                    </a:prstGeom>
                    <a:noFill/>
                  </p:spPr>
                  <p:txBody>
                    <a:bodyPr wrap="none" rtlCol="0">
                      <a:spAutoFit/>
                    </a:bodyPr>
                    <a:lstStyle/>
                    <a:p>
                      <a:r>
                        <a:rPr lang="en-US" altLang="zh-CN" sz="1600" dirty="0" smtClean="0">
                          <a:latin typeface="Arial"/>
                          <a:cs typeface="Arial"/>
                        </a:rPr>
                        <a:t>3.</a:t>
                      </a:r>
                      <a:r>
                        <a:rPr lang="zh-CN" altLang="en-US" sz="1600" dirty="0" smtClean="0">
                          <a:latin typeface="Arial"/>
                          <a:cs typeface="Arial"/>
                        </a:rPr>
                        <a:t> </a:t>
                      </a:r>
                      <a:r>
                        <a:rPr lang="en-US" altLang="zh-CN" sz="1600" dirty="0" smtClean="0">
                          <a:latin typeface="Arial"/>
                          <a:cs typeface="Arial"/>
                        </a:rPr>
                        <a:t>CALLSET REFINEMENT</a:t>
                      </a:r>
                      <a:endParaRPr lang="en-US" sz="1600" dirty="0">
                        <a:latin typeface="Arial"/>
                        <a:cs typeface="Arial"/>
                      </a:endParaRPr>
                    </a:p>
                  </p:txBody>
                </p:sp>
              </p:grpSp>
            </p:grpSp>
          </p:grpSp>
          <p:sp>
            <p:nvSpPr>
              <p:cNvPr id="119" name="TextBox 118"/>
              <p:cNvSpPr txBox="1"/>
              <p:nvPr/>
            </p:nvSpPr>
            <p:spPr>
              <a:xfrm>
                <a:off x="7641049" y="4210424"/>
                <a:ext cx="428323" cy="230832"/>
              </a:xfrm>
              <a:prstGeom prst="rect">
                <a:avLst/>
              </a:prstGeom>
              <a:noFill/>
            </p:spPr>
            <p:txBody>
              <a:bodyPr wrap="none" rtlCol="0">
                <a:spAutoFit/>
              </a:bodyPr>
              <a:lstStyle/>
              <a:p>
                <a:r>
                  <a:rPr lang="en-US" sz="900" b="1" dirty="0" smtClean="0">
                    <a:solidFill>
                      <a:srgbClr val="FF6600"/>
                    </a:solidFill>
                    <a:latin typeface="Arial"/>
                    <a:cs typeface="Arial"/>
                  </a:rPr>
                  <a:t>VCF</a:t>
                </a:r>
                <a:endParaRPr lang="en-US" sz="900" b="1" dirty="0">
                  <a:solidFill>
                    <a:srgbClr val="FF6600"/>
                  </a:solidFill>
                  <a:latin typeface="Arial"/>
                  <a:cs typeface="Arial"/>
                </a:endParaRPr>
              </a:p>
            </p:txBody>
          </p:sp>
        </p:grpSp>
      </p:grpSp>
      <p:sp>
        <p:nvSpPr>
          <p:cNvPr id="3" name="Rectangle 2"/>
          <p:cNvSpPr/>
          <p:nvPr/>
        </p:nvSpPr>
        <p:spPr>
          <a:xfrm>
            <a:off x="2286000" y="1859829"/>
            <a:ext cx="4572000" cy="507831"/>
          </a:xfrm>
          <a:prstGeom prst="rect">
            <a:avLst/>
          </a:prstGeom>
          <a:ln>
            <a:solidFill>
              <a:srgbClr val="E46C0A"/>
            </a:solidFill>
          </a:ln>
        </p:spPr>
        <p:txBody>
          <a:bodyPr>
            <a:spAutoFit/>
          </a:bodyPr>
          <a:lstStyle/>
          <a:p>
            <a:r>
              <a:rPr lang="en-US" sz="900" dirty="0"/>
              <a:t>java -jar </a:t>
            </a:r>
            <a:r>
              <a:rPr lang="en-US" sz="900" dirty="0" err="1"/>
              <a:t>GenomeAnalysisToolkit.jar</a:t>
            </a:r>
            <a:r>
              <a:rPr lang="en-US" sz="900" dirty="0"/>
              <a:t> -R human_g1k_v37_decoy.fasta -T </a:t>
            </a:r>
            <a:r>
              <a:rPr lang="en-US" sz="900" dirty="0" err="1"/>
              <a:t>CalculateGenotypePosteriors</a:t>
            </a:r>
            <a:r>
              <a:rPr lang="en-US" sz="900" dirty="0"/>
              <a:t> --supporting 1000G_phase3_v4_20130502.sites.vcf -</a:t>
            </a:r>
            <a:r>
              <a:rPr lang="en-US" sz="900" dirty="0" err="1"/>
              <a:t>ped</a:t>
            </a:r>
            <a:r>
              <a:rPr lang="en-US" sz="900" dirty="0"/>
              <a:t> </a:t>
            </a:r>
            <a:r>
              <a:rPr lang="en-US" sz="900" dirty="0" err="1"/>
              <a:t>trio.ped</a:t>
            </a:r>
            <a:r>
              <a:rPr lang="en-US" sz="900" dirty="0"/>
              <a:t> -V </a:t>
            </a:r>
            <a:r>
              <a:rPr lang="en-US" sz="900" dirty="0" err="1"/>
              <a:t>recalibratedVariants.vcf</a:t>
            </a:r>
            <a:r>
              <a:rPr lang="en-US" sz="900" dirty="0"/>
              <a:t> -o </a:t>
            </a:r>
            <a:r>
              <a:rPr lang="en-US" sz="900" dirty="0" err="1"/>
              <a:t>recalibratedVariants.postCGP.vcf</a:t>
            </a:r>
            <a:endParaRPr lang="en-US" sz="900" dirty="0"/>
          </a:p>
        </p:txBody>
      </p:sp>
      <p:sp>
        <p:nvSpPr>
          <p:cNvPr id="5" name="TextBox 4"/>
          <p:cNvSpPr txBox="1"/>
          <p:nvPr/>
        </p:nvSpPr>
        <p:spPr>
          <a:xfrm>
            <a:off x="2286000" y="1461768"/>
            <a:ext cx="2244575" cy="369332"/>
          </a:xfrm>
          <a:prstGeom prst="rect">
            <a:avLst/>
          </a:prstGeom>
          <a:noFill/>
        </p:spPr>
        <p:txBody>
          <a:bodyPr wrap="none" rtlCol="0">
            <a:spAutoFit/>
          </a:bodyPr>
          <a:lstStyle/>
          <a:p>
            <a:r>
              <a:rPr lang="en-US" dirty="0" err="1" smtClean="0">
                <a:latin typeface="Songti SC Regular"/>
                <a:cs typeface="Songti SC Regular"/>
              </a:rPr>
              <a:t>利用家系信息refined</a:t>
            </a:r>
            <a:endParaRPr lang="en-US" dirty="0">
              <a:latin typeface="Songti SC Regular"/>
              <a:cs typeface="Songti SC Regular"/>
            </a:endParaRPr>
          </a:p>
        </p:txBody>
      </p:sp>
    </p:spTree>
    <p:extLst>
      <p:ext uri="{BB962C8B-B14F-4D97-AF65-F5344CB8AC3E}">
        <p14:creationId xmlns:p14="http://schemas.microsoft.com/office/powerpoint/2010/main" val="332103647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p:cNvGrpSpPr/>
          <p:nvPr/>
        </p:nvGrpSpPr>
        <p:grpSpPr>
          <a:xfrm>
            <a:off x="976975" y="439615"/>
            <a:ext cx="7754833" cy="427404"/>
            <a:chOff x="476283" y="439615"/>
            <a:chExt cx="7754833" cy="427404"/>
          </a:xfrm>
        </p:grpSpPr>
        <p:sp>
          <p:nvSpPr>
            <p:cNvPr id="2" name="Rectangle 1"/>
            <p:cNvSpPr/>
            <p:nvPr/>
          </p:nvSpPr>
          <p:spPr>
            <a:xfrm>
              <a:off x="1489907" y="439615"/>
              <a:ext cx="1941764" cy="42740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Rectangle 2"/>
            <p:cNvSpPr/>
            <p:nvPr/>
          </p:nvSpPr>
          <p:spPr>
            <a:xfrm>
              <a:off x="5324575" y="439615"/>
              <a:ext cx="1917339" cy="42740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 name="Straight Connector 5"/>
            <p:cNvCxnSpPr>
              <a:stCxn id="2" idx="3"/>
              <a:endCxn id="3" idx="1"/>
            </p:cNvCxnSpPr>
            <p:nvPr/>
          </p:nvCxnSpPr>
          <p:spPr>
            <a:xfrm>
              <a:off x="3431671" y="653317"/>
              <a:ext cx="1892904" cy="0"/>
            </a:xfrm>
            <a:prstGeom prst="line">
              <a:avLst/>
            </a:prstGeom>
            <a:ln w="76200" cmpd="sng"/>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a:stCxn id="3" idx="3"/>
            </p:cNvCxnSpPr>
            <p:nvPr/>
          </p:nvCxnSpPr>
          <p:spPr>
            <a:xfrm>
              <a:off x="7241914" y="653317"/>
              <a:ext cx="989202" cy="0"/>
            </a:xfrm>
            <a:prstGeom prst="straightConnector1">
              <a:avLst/>
            </a:prstGeom>
            <a:ln>
              <a:prstDash val="dash"/>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a:stCxn id="2" idx="1"/>
            </p:cNvCxnSpPr>
            <p:nvPr/>
          </p:nvCxnSpPr>
          <p:spPr>
            <a:xfrm flipH="1">
              <a:off x="476283" y="653317"/>
              <a:ext cx="1013624" cy="0"/>
            </a:xfrm>
            <a:prstGeom prst="straightConnector1">
              <a:avLst/>
            </a:prstGeom>
            <a:ln>
              <a:prstDash val="dash"/>
              <a:tailEnd type="arrow"/>
            </a:ln>
          </p:spPr>
          <p:style>
            <a:lnRef idx="2">
              <a:schemeClr val="accent1"/>
            </a:lnRef>
            <a:fillRef idx="0">
              <a:schemeClr val="accent1"/>
            </a:fillRef>
            <a:effectRef idx="1">
              <a:schemeClr val="accent1"/>
            </a:effectRef>
            <a:fontRef idx="minor">
              <a:schemeClr val="tx1"/>
            </a:fontRef>
          </p:style>
        </p:cxnSp>
      </p:grpSp>
      <p:sp>
        <p:nvSpPr>
          <p:cNvPr id="26" name="TextBox 25"/>
          <p:cNvSpPr txBox="1"/>
          <p:nvPr/>
        </p:nvSpPr>
        <p:spPr>
          <a:xfrm>
            <a:off x="3895746" y="70283"/>
            <a:ext cx="875247" cy="369332"/>
          </a:xfrm>
          <a:prstGeom prst="rect">
            <a:avLst/>
          </a:prstGeom>
          <a:noFill/>
        </p:spPr>
        <p:txBody>
          <a:bodyPr wrap="none" rtlCol="0">
            <a:spAutoFit/>
          </a:bodyPr>
          <a:lstStyle/>
          <a:p>
            <a:r>
              <a:rPr lang="en-US" altLang="zh-CN" dirty="0" smtClean="0"/>
              <a:t>Intron</a:t>
            </a:r>
            <a:r>
              <a:rPr lang="zh-CN" altLang="en-US" dirty="0" smtClean="0"/>
              <a:t> </a:t>
            </a:r>
            <a:r>
              <a:rPr lang="en-US" altLang="zh-CN" dirty="0" smtClean="0"/>
              <a:t>I</a:t>
            </a:r>
            <a:endParaRPr lang="en-US" dirty="0"/>
          </a:p>
        </p:txBody>
      </p:sp>
      <p:sp>
        <p:nvSpPr>
          <p:cNvPr id="27" name="TextBox 26"/>
          <p:cNvSpPr txBox="1"/>
          <p:nvPr/>
        </p:nvSpPr>
        <p:spPr>
          <a:xfrm>
            <a:off x="5757871" y="27299"/>
            <a:ext cx="808860" cy="369332"/>
          </a:xfrm>
          <a:prstGeom prst="rect">
            <a:avLst/>
          </a:prstGeom>
          <a:noFill/>
        </p:spPr>
        <p:txBody>
          <a:bodyPr wrap="none" rtlCol="0">
            <a:spAutoFit/>
          </a:bodyPr>
          <a:lstStyle/>
          <a:p>
            <a:r>
              <a:rPr lang="en-US" altLang="zh-CN" dirty="0" smtClean="0"/>
              <a:t>Exon</a:t>
            </a:r>
            <a:r>
              <a:rPr lang="zh-CN" altLang="en-US" dirty="0" smtClean="0"/>
              <a:t> </a:t>
            </a:r>
            <a:r>
              <a:rPr lang="en-US" altLang="zh-CN" dirty="0" smtClean="0"/>
              <a:t>II</a:t>
            </a:r>
            <a:endParaRPr lang="en-US" dirty="0"/>
          </a:p>
        </p:txBody>
      </p:sp>
      <p:sp>
        <p:nvSpPr>
          <p:cNvPr id="28" name="TextBox 27"/>
          <p:cNvSpPr txBox="1"/>
          <p:nvPr/>
        </p:nvSpPr>
        <p:spPr>
          <a:xfrm>
            <a:off x="2448323" y="27299"/>
            <a:ext cx="750701" cy="369332"/>
          </a:xfrm>
          <a:prstGeom prst="rect">
            <a:avLst/>
          </a:prstGeom>
          <a:noFill/>
        </p:spPr>
        <p:txBody>
          <a:bodyPr wrap="none" rtlCol="0">
            <a:spAutoFit/>
          </a:bodyPr>
          <a:lstStyle/>
          <a:p>
            <a:r>
              <a:rPr lang="en-US" altLang="zh-CN" dirty="0" smtClean="0"/>
              <a:t>Exon</a:t>
            </a:r>
            <a:r>
              <a:rPr lang="zh-CN" altLang="en-US" dirty="0" smtClean="0"/>
              <a:t> </a:t>
            </a:r>
            <a:r>
              <a:rPr lang="en-US" altLang="zh-CN" dirty="0" smtClean="0"/>
              <a:t>I</a:t>
            </a:r>
            <a:endParaRPr lang="en-US" dirty="0"/>
          </a:p>
        </p:txBody>
      </p:sp>
      <p:sp>
        <p:nvSpPr>
          <p:cNvPr id="29" name="TextBox 28"/>
          <p:cNvSpPr txBox="1"/>
          <p:nvPr/>
        </p:nvSpPr>
        <p:spPr>
          <a:xfrm>
            <a:off x="530984" y="27299"/>
            <a:ext cx="1132116" cy="369332"/>
          </a:xfrm>
          <a:prstGeom prst="rect">
            <a:avLst/>
          </a:prstGeom>
          <a:noFill/>
        </p:spPr>
        <p:txBody>
          <a:bodyPr wrap="none" rtlCol="0">
            <a:spAutoFit/>
          </a:bodyPr>
          <a:lstStyle/>
          <a:p>
            <a:r>
              <a:rPr lang="en-US" altLang="zh-CN" dirty="0" err="1" smtClean="0"/>
              <a:t>Intergenic</a:t>
            </a:r>
            <a:endParaRPr lang="en-US" dirty="0"/>
          </a:p>
        </p:txBody>
      </p:sp>
      <p:sp>
        <p:nvSpPr>
          <p:cNvPr id="30" name="TextBox 29"/>
          <p:cNvSpPr txBox="1"/>
          <p:nvPr/>
        </p:nvSpPr>
        <p:spPr>
          <a:xfrm>
            <a:off x="7839823" y="70283"/>
            <a:ext cx="1132116" cy="369332"/>
          </a:xfrm>
          <a:prstGeom prst="rect">
            <a:avLst/>
          </a:prstGeom>
          <a:noFill/>
        </p:spPr>
        <p:txBody>
          <a:bodyPr wrap="none" rtlCol="0">
            <a:spAutoFit/>
          </a:bodyPr>
          <a:lstStyle/>
          <a:p>
            <a:r>
              <a:rPr lang="en-US" altLang="zh-CN" dirty="0" err="1" smtClean="0"/>
              <a:t>Intergenic</a:t>
            </a:r>
            <a:endParaRPr lang="en-US" dirty="0"/>
          </a:p>
        </p:txBody>
      </p:sp>
      <p:grpSp>
        <p:nvGrpSpPr>
          <p:cNvPr id="82" name="Group 81"/>
          <p:cNvGrpSpPr/>
          <p:nvPr/>
        </p:nvGrpSpPr>
        <p:grpSpPr>
          <a:xfrm>
            <a:off x="1392207" y="1084873"/>
            <a:ext cx="7478558" cy="1215292"/>
            <a:chOff x="1392207" y="1084873"/>
            <a:chExt cx="7478558" cy="1215292"/>
          </a:xfrm>
        </p:grpSpPr>
        <p:cxnSp>
          <p:nvCxnSpPr>
            <p:cNvPr id="32" name="Straight Connector 31"/>
            <p:cNvCxnSpPr/>
            <p:nvPr/>
          </p:nvCxnSpPr>
          <p:spPr>
            <a:xfrm>
              <a:off x="1392207" y="1233365"/>
              <a:ext cx="744954"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33" name="Straight Connector 32"/>
            <p:cNvCxnSpPr/>
            <p:nvPr/>
          </p:nvCxnSpPr>
          <p:spPr>
            <a:xfrm>
              <a:off x="1544607" y="1385765"/>
              <a:ext cx="744954"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34" name="Straight Connector 33"/>
            <p:cNvCxnSpPr/>
            <p:nvPr/>
          </p:nvCxnSpPr>
          <p:spPr>
            <a:xfrm>
              <a:off x="1697007" y="1538165"/>
              <a:ext cx="744954"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35" name="Straight Connector 34"/>
            <p:cNvCxnSpPr/>
            <p:nvPr/>
          </p:nvCxnSpPr>
          <p:spPr>
            <a:xfrm>
              <a:off x="1849407" y="1690565"/>
              <a:ext cx="744954"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36" name="Straight Connector 35"/>
            <p:cNvCxnSpPr/>
            <p:nvPr/>
          </p:nvCxnSpPr>
          <p:spPr>
            <a:xfrm>
              <a:off x="2001807" y="1842965"/>
              <a:ext cx="744954"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37" name="Straight Connector 36"/>
            <p:cNvCxnSpPr/>
            <p:nvPr/>
          </p:nvCxnSpPr>
          <p:spPr>
            <a:xfrm>
              <a:off x="2154207" y="1995365"/>
              <a:ext cx="744954"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38" name="Straight Connector 37"/>
            <p:cNvCxnSpPr/>
            <p:nvPr/>
          </p:nvCxnSpPr>
          <p:spPr>
            <a:xfrm>
              <a:off x="2306607" y="2147765"/>
              <a:ext cx="744954"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39" name="Straight Connector 38"/>
            <p:cNvCxnSpPr/>
            <p:nvPr/>
          </p:nvCxnSpPr>
          <p:spPr>
            <a:xfrm>
              <a:off x="2405325" y="1233365"/>
              <a:ext cx="744954"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40" name="Straight Connector 39"/>
            <p:cNvCxnSpPr/>
            <p:nvPr/>
          </p:nvCxnSpPr>
          <p:spPr>
            <a:xfrm>
              <a:off x="2557725" y="1385765"/>
              <a:ext cx="744954"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41" name="Straight Connector 40"/>
            <p:cNvCxnSpPr/>
            <p:nvPr/>
          </p:nvCxnSpPr>
          <p:spPr>
            <a:xfrm>
              <a:off x="2710125" y="1538165"/>
              <a:ext cx="744954"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42" name="Straight Connector 41"/>
            <p:cNvCxnSpPr/>
            <p:nvPr/>
          </p:nvCxnSpPr>
          <p:spPr>
            <a:xfrm>
              <a:off x="2862525" y="1690565"/>
              <a:ext cx="744954"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43" name="Straight Connector 42"/>
            <p:cNvCxnSpPr/>
            <p:nvPr/>
          </p:nvCxnSpPr>
          <p:spPr>
            <a:xfrm>
              <a:off x="3014925" y="1842965"/>
              <a:ext cx="744954"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44" name="Straight Connector 43"/>
            <p:cNvCxnSpPr/>
            <p:nvPr/>
          </p:nvCxnSpPr>
          <p:spPr>
            <a:xfrm>
              <a:off x="3167325" y="1995365"/>
              <a:ext cx="744954"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45" name="Straight Connector 44"/>
            <p:cNvCxnSpPr/>
            <p:nvPr/>
          </p:nvCxnSpPr>
          <p:spPr>
            <a:xfrm>
              <a:off x="3319725" y="2147765"/>
              <a:ext cx="744954"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46" name="Straight Connector 45"/>
            <p:cNvCxnSpPr/>
            <p:nvPr/>
          </p:nvCxnSpPr>
          <p:spPr>
            <a:xfrm>
              <a:off x="3472125" y="2300165"/>
              <a:ext cx="744954"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47" name="Straight Connector 46"/>
            <p:cNvCxnSpPr/>
            <p:nvPr/>
          </p:nvCxnSpPr>
          <p:spPr>
            <a:xfrm>
              <a:off x="1897494" y="1084873"/>
              <a:ext cx="744954"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48" name="Straight Connector 47"/>
            <p:cNvCxnSpPr/>
            <p:nvPr/>
          </p:nvCxnSpPr>
          <p:spPr>
            <a:xfrm>
              <a:off x="3353827" y="1231412"/>
              <a:ext cx="744954"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49" name="Straight Connector 48"/>
            <p:cNvCxnSpPr/>
            <p:nvPr/>
          </p:nvCxnSpPr>
          <p:spPr>
            <a:xfrm>
              <a:off x="3506227" y="1383812"/>
              <a:ext cx="744954"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50" name="Straight Connector 49"/>
            <p:cNvCxnSpPr/>
            <p:nvPr/>
          </p:nvCxnSpPr>
          <p:spPr>
            <a:xfrm>
              <a:off x="3658627" y="1536212"/>
              <a:ext cx="744954"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51" name="Straight Connector 50"/>
            <p:cNvCxnSpPr/>
            <p:nvPr/>
          </p:nvCxnSpPr>
          <p:spPr>
            <a:xfrm>
              <a:off x="3811027" y="1688612"/>
              <a:ext cx="744954"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52" name="Straight Connector 51"/>
            <p:cNvCxnSpPr/>
            <p:nvPr/>
          </p:nvCxnSpPr>
          <p:spPr>
            <a:xfrm>
              <a:off x="3963427" y="1841012"/>
              <a:ext cx="744954"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53" name="Straight Connector 52"/>
            <p:cNvCxnSpPr/>
            <p:nvPr/>
          </p:nvCxnSpPr>
          <p:spPr>
            <a:xfrm>
              <a:off x="4115827" y="1993412"/>
              <a:ext cx="744954"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55" name="Straight Connector 54"/>
            <p:cNvCxnSpPr/>
            <p:nvPr/>
          </p:nvCxnSpPr>
          <p:spPr>
            <a:xfrm>
              <a:off x="5133005" y="2147765"/>
              <a:ext cx="744954"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56" name="Straight Connector 55"/>
            <p:cNvCxnSpPr/>
            <p:nvPr/>
          </p:nvCxnSpPr>
          <p:spPr>
            <a:xfrm>
              <a:off x="5285405" y="2300165"/>
              <a:ext cx="744954"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57" name="Straight Connector 56"/>
            <p:cNvCxnSpPr/>
            <p:nvPr/>
          </p:nvCxnSpPr>
          <p:spPr>
            <a:xfrm>
              <a:off x="5167107" y="1231412"/>
              <a:ext cx="744954"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58" name="Straight Connector 57"/>
            <p:cNvCxnSpPr/>
            <p:nvPr/>
          </p:nvCxnSpPr>
          <p:spPr>
            <a:xfrm>
              <a:off x="5319507" y="1383812"/>
              <a:ext cx="744954"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59" name="Straight Connector 58"/>
            <p:cNvCxnSpPr/>
            <p:nvPr/>
          </p:nvCxnSpPr>
          <p:spPr>
            <a:xfrm>
              <a:off x="5471907" y="1536212"/>
              <a:ext cx="744954"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60" name="Straight Connector 59"/>
            <p:cNvCxnSpPr/>
            <p:nvPr/>
          </p:nvCxnSpPr>
          <p:spPr>
            <a:xfrm>
              <a:off x="5624307" y="1688612"/>
              <a:ext cx="744954"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61" name="Straight Connector 60"/>
            <p:cNvCxnSpPr/>
            <p:nvPr/>
          </p:nvCxnSpPr>
          <p:spPr>
            <a:xfrm>
              <a:off x="5776707" y="1841012"/>
              <a:ext cx="744954"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62" name="Straight Connector 61"/>
            <p:cNvCxnSpPr/>
            <p:nvPr/>
          </p:nvCxnSpPr>
          <p:spPr>
            <a:xfrm>
              <a:off x="5929107" y="1993412"/>
              <a:ext cx="744954"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63" name="Straight Connector 62"/>
            <p:cNvCxnSpPr/>
            <p:nvPr/>
          </p:nvCxnSpPr>
          <p:spPr>
            <a:xfrm>
              <a:off x="4262639" y="1233365"/>
              <a:ext cx="744954"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64" name="Straight Connector 63"/>
            <p:cNvCxnSpPr/>
            <p:nvPr/>
          </p:nvCxnSpPr>
          <p:spPr>
            <a:xfrm>
              <a:off x="4415039" y="1385765"/>
              <a:ext cx="744954"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65" name="Straight Connector 64"/>
            <p:cNvCxnSpPr/>
            <p:nvPr/>
          </p:nvCxnSpPr>
          <p:spPr>
            <a:xfrm>
              <a:off x="4567439" y="1538165"/>
              <a:ext cx="744954"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66" name="Straight Connector 65"/>
            <p:cNvCxnSpPr/>
            <p:nvPr/>
          </p:nvCxnSpPr>
          <p:spPr>
            <a:xfrm>
              <a:off x="4719839" y="1690565"/>
              <a:ext cx="744954"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67" name="Straight Connector 66"/>
            <p:cNvCxnSpPr/>
            <p:nvPr/>
          </p:nvCxnSpPr>
          <p:spPr>
            <a:xfrm>
              <a:off x="4872239" y="1842965"/>
              <a:ext cx="744954"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68" name="Straight Connector 67"/>
            <p:cNvCxnSpPr/>
            <p:nvPr/>
          </p:nvCxnSpPr>
          <p:spPr>
            <a:xfrm>
              <a:off x="5024639" y="1995365"/>
              <a:ext cx="744954"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69" name="Straight Connector 68"/>
            <p:cNvCxnSpPr/>
            <p:nvPr/>
          </p:nvCxnSpPr>
          <p:spPr>
            <a:xfrm>
              <a:off x="6161657" y="1231412"/>
              <a:ext cx="744954"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70" name="Straight Connector 69"/>
            <p:cNvCxnSpPr/>
            <p:nvPr/>
          </p:nvCxnSpPr>
          <p:spPr>
            <a:xfrm>
              <a:off x="6314057" y="1383812"/>
              <a:ext cx="744954"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71" name="Straight Connector 70"/>
            <p:cNvCxnSpPr/>
            <p:nvPr/>
          </p:nvCxnSpPr>
          <p:spPr>
            <a:xfrm>
              <a:off x="6466457" y="1536212"/>
              <a:ext cx="744954"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72" name="Straight Connector 71"/>
            <p:cNvCxnSpPr/>
            <p:nvPr/>
          </p:nvCxnSpPr>
          <p:spPr>
            <a:xfrm>
              <a:off x="6618857" y="1688612"/>
              <a:ext cx="744954"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73" name="Straight Connector 72"/>
            <p:cNvCxnSpPr/>
            <p:nvPr/>
          </p:nvCxnSpPr>
          <p:spPr>
            <a:xfrm>
              <a:off x="6771257" y="1841012"/>
              <a:ext cx="744954"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74" name="Straight Connector 73"/>
            <p:cNvCxnSpPr/>
            <p:nvPr/>
          </p:nvCxnSpPr>
          <p:spPr>
            <a:xfrm>
              <a:off x="6923657" y="1993412"/>
              <a:ext cx="744954"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75" name="Straight Connector 74"/>
            <p:cNvCxnSpPr/>
            <p:nvPr/>
          </p:nvCxnSpPr>
          <p:spPr>
            <a:xfrm>
              <a:off x="7211411" y="1233365"/>
              <a:ext cx="744954"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76" name="Straight Connector 75"/>
            <p:cNvCxnSpPr/>
            <p:nvPr/>
          </p:nvCxnSpPr>
          <p:spPr>
            <a:xfrm>
              <a:off x="7363811" y="1385765"/>
              <a:ext cx="744954"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77" name="Straight Connector 76"/>
            <p:cNvCxnSpPr/>
            <p:nvPr/>
          </p:nvCxnSpPr>
          <p:spPr>
            <a:xfrm>
              <a:off x="7516211" y="1538165"/>
              <a:ext cx="744954"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78" name="Straight Connector 77"/>
            <p:cNvCxnSpPr/>
            <p:nvPr/>
          </p:nvCxnSpPr>
          <p:spPr>
            <a:xfrm>
              <a:off x="7668611" y="1690565"/>
              <a:ext cx="744954"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79" name="Straight Connector 78"/>
            <p:cNvCxnSpPr/>
            <p:nvPr/>
          </p:nvCxnSpPr>
          <p:spPr>
            <a:xfrm>
              <a:off x="7821011" y="1842965"/>
              <a:ext cx="744954"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80" name="Straight Connector 79"/>
            <p:cNvCxnSpPr/>
            <p:nvPr/>
          </p:nvCxnSpPr>
          <p:spPr>
            <a:xfrm>
              <a:off x="7973411" y="1995365"/>
              <a:ext cx="744954"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81" name="Straight Connector 80"/>
            <p:cNvCxnSpPr/>
            <p:nvPr/>
          </p:nvCxnSpPr>
          <p:spPr>
            <a:xfrm>
              <a:off x="8125811" y="2147765"/>
              <a:ext cx="744954" cy="0"/>
            </a:xfrm>
            <a:prstGeom prst="line">
              <a:avLst/>
            </a:prstGeom>
          </p:spPr>
          <p:style>
            <a:lnRef idx="2">
              <a:schemeClr val="accent2"/>
            </a:lnRef>
            <a:fillRef idx="0">
              <a:schemeClr val="accent2"/>
            </a:fillRef>
            <a:effectRef idx="1">
              <a:schemeClr val="accent2"/>
            </a:effectRef>
            <a:fontRef idx="minor">
              <a:schemeClr val="tx1"/>
            </a:fontRef>
          </p:style>
        </p:cxnSp>
      </p:grpSp>
      <p:sp>
        <p:nvSpPr>
          <p:cNvPr id="83" name="4-Point Star 82"/>
          <p:cNvSpPr/>
          <p:nvPr/>
        </p:nvSpPr>
        <p:spPr>
          <a:xfrm>
            <a:off x="3056636" y="538040"/>
            <a:ext cx="274548" cy="254977"/>
          </a:xfrm>
          <a:prstGeom prst="star4">
            <a:avLst/>
          </a:prstGeom>
          <a:solidFill>
            <a:srgbClr val="FFCC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4" name="4-Point Star 83"/>
          <p:cNvSpPr/>
          <p:nvPr/>
        </p:nvSpPr>
        <p:spPr>
          <a:xfrm>
            <a:off x="3056636" y="1097085"/>
            <a:ext cx="274548" cy="254977"/>
          </a:xfrm>
          <a:prstGeom prst="star4">
            <a:avLst/>
          </a:prstGeom>
          <a:solidFill>
            <a:srgbClr val="FFCC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5" name="4-Point Star 84"/>
          <p:cNvSpPr/>
          <p:nvPr/>
        </p:nvSpPr>
        <p:spPr>
          <a:xfrm>
            <a:off x="3056636" y="1422888"/>
            <a:ext cx="274548" cy="254977"/>
          </a:xfrm>
          <a:prstGeom prst="star4">
            <a:avLst/>
          </a:prstGeom>
          <a:solidFill>
            <a:srgbClr val="FFCC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6" name="4-Point Star 85"/>
          <p:cNvSpPr/>
          <p:nvPr/>
        </p:nvSpPr>
        <p:spPr>
          <a:xfrm>
            <a:off x="3058417" y="1750647"/>
            <a:ext cx="274548" cy="254977"/>
          </a:xfrm>
          <a:prstGeom prst="star4">
            <a:avLst/>
          </a:prstGeom>
          <a:solidFill>
            <a:srgbClr val="FFCC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4-Point Star 86"/>
          <p:cNvSpPr/>
          <p:nvPr/>
        </p:nvSpPr>
        <p:spPr>
          <a:xfrm>
            <a:off x="4316817" y="544145"/>
            <a:ext cx="274548" cy="254977"/>
          </a:xfrm>
          <a:prstGeom prst="star4">
            <a:avLst/>
          </a:prstGeom>
          <a:solidFill>
            <a:srgbClr val="FFCC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4-Point Star 87"/>
          <p:cNvSpPr/>
          <p:nvPr/>
        </p:nvSpPr>
        <p:spPr>
          <a:xfrm>
            <a:off x="4316817" y="1103190"/>
            <a:ext cx="274548" cy="254977"/>
          </a:xfrm>
          <a:prstGeom prst="star4">
            <a:avLst/>
          </a:prstGeom>
          <a:solidFill>
            <a:srgbClr val="FFCC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9" name="4-Point Star 88"/>
          <p:cNvSpPr/>
          <p:nvPr/>
        </p:nvSpPr>
        <p:spPr>
          <a:xfrm>
            <a:off x="4316817" y="1428993"/>
            <a:ext cx="274548" cy="254977"/>
          </a:xfrm>
          <a:prstGeom prst="star4">
            <a:avLst/>
          </a:prstGeom>
          <a:solidFill>
            <a:srgbClr val="FFCC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4-Point Star 89"/>
          <p:cNvSpPr/>
          <p:nvPr/>
        </p:nvSpPr>
        <p:spPr>
          <a:xfrm>
            <a:off x="4318598" y="1756752"/>
            <a:ext cx="274548" cy="254977"/>
          </a:xfrm>
          <a:prstGeom prst="star4">
            <a:avLst/>
          </a:prstGeom>
          <a:solidFill>
            <a:srgbClr val="FFCC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1" name="4-Point Star 90"/>
          <p:cNvSpPr/>
          <p:nvPr/>
        </p:nvSpPr>
        <p:spPr>
          <a:xfrm>
            <a:off x="5133005" y="525828"/>
            <a:ext cx="274548" cy="254977"/>
          </a:xfrm>
          <a:prstGeom prst="star4">
            <a:avLst/>
          </a:prstGeom>
          <a:solidFill>
            <a:srgbClr val="FFCC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2" name="4-Point Star 91"/>
          <p:cNvSpPr/>
          <p:nvPr/>
        </p:nvSpPr>
        <p:spPr>
          <a:xfrm>
            <a:off x="5133005" y="1084873"/>
            <a:ext cx="274548" cy="254977"/>
          </a:xfrm>
          <a:prstGeom prst="star4">
            <a:avLst/>
          </a:prstGeom>
          <a:solidFill>
            <a:srgbClr val="FFCC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3" name="4-Point Star 92"/>
          <p:cNvSpPr/>
          <p:nvPr/>
        </p:nvSpPr>
        <p:spPr>
          <a:xfrm>
            <a:off x="5133005" y="1410676"/>
            <a:ext cx="274548" cy="254977"/>
          </a:xfrm>
          <a:prstGeom prst="star4">
            <a:avLst/>
          </a:prstGeom>
          <a:solidFill>
            <a:srgbClr val="FFCC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4" name="4-Point Star 93"/>
          <p:cNvSpPr/>
          <p:nvPr/>
        </p:nvSpPr>
        <p:spPr>
          <a:xfrm>
            <a:off x="5134786" y="1738435"/>
            <a:ext cx="274548" cy="254977"/>
          </a:xfrm>
          <a:prstGeom prst="star4">
            <a:avLst/>
          </a:prstGeom>
          <a:solidFill>
            <a:srgbClr val="FFCC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5" name="4-Point Star 94"/>
          <p:cNvSpPr/>
          <p:nvPr/>
        </p:nvSpPr>
        <p:spPr>
          <a:xfrm>
            <a:off x="5133005" y="2011729"/>
            <a:ext cx="274548" cy="254977"/>
          </a:xfrm>
          <a:prstGeom prst="star4">
            <a:avLst/>
          </a:prstGeom>
          <a:solidFill>
            <a:srgbClr val="FFCC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4-Point Star 96"/>
          <p:cNvSpPr/>
          <p:nvPr/>
        </p:nvSpPr>
        <p:spPr>
          <a:xfrm>
            <a:off x="6618857" y="534621"/>
            <a:ext cx="274548" cy="254977"/>
          </a:xfrm>
          <a:prstGeom prst="star4">
            <a:avLst/>
          </a:prstGeom>
          <a:solidFill>
            <a:srgbClr val="FFCC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8" name="4-Point Star 97"/>
          <p:cNvSpPr/>
          <p:nvPr/>
        </p:nvSpPr>
        <p:spPr>
          <a:xfrm>
            <a:off x="6618857" y="1093666"/>
            <a:ext cx="274548" cy="254977"/>
          </a:xfrm>
          <a:prstGeom prst="star4">
            <a:avLst/>
          </a:prstGeom>
          <a:solidFill>
            <a:srgbClr val="FFCC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9" name="4-Point Star 98"/>
          <p:cNvSpPr/>
          <p:nvPr/>
        </p:nvSpPr>
        <p:spPr>
          <a:xfrm>
            <a:off x="6618857" y="1419469"/>
            <a:ext cx="274548" cy="254977"/>
          </a:xfrm>
          <a:prstGeom prst="star4">
            <a:avLst/>
          </a:prstGeom>
          <a:solidFill>
            <a:srgbClr val="FFCC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0" name="4-Point Star 99"/>
          <p:cNvSpPr/>
          <p:nvPr/>
        </p:nvSpPr>
        <p:spPr>
          <a:xfrm>
            <a:off x="6620638" y="1747228"/>
            <a:ext cx="274548" cy="254977"/>
          </a:xfrm>
          <a:prstGeom prst="star4">
            <a:avLst/>
          </a:prstGeom>
          <a:solidFill>
            <a:srgbClr val="FFCC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1" name="4-Point Star 100"/>
          <p:cNvSpPr/>
          <p:nvPr/>
        </p:nvSpPr>
        <p:spPr>
          <a:xfrm>
            <a:off x="6618857" y="2020522"/>
            <a:ext cx="274548" cy="254977"/>
          </a:xfrm>
          <a:prstGeom prst="star4">
            <a:avLst/>
          </a:prstGeom>
          <a:solidFill>
            <a:srgbClr val="FFCC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02" name="Straight Connector 101"/>
          <p:cNvCxnSpPr/>
          <p:nvPr/>
        </p:nvCxnSpPr>
        <p:spPr>
          <a:xfrm>
            <a:off x="6081507" y="2145812"/>
            <a:ext cx="744954"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103" name="Straight Connector 102"/>
          <p:cNvCxnSpPr/>
          <p:nvPr/>
        </p:nvCxnSpPr>
        <p:spPr>
          <a:xfrm>
            <a:off x="6233907" y="2298212"/>
            <a:ext cx="744954"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104" name="Straight Connector 103"/>
          <p:cNvCxnSpPr/>
          <p:nvPr/>
        </p:nvCxnSpPr>
        <p:spPr>
          <a:xfrm>
            <a:off x="6386307" y="2450612"/>
            <a:ext cx="744954" cy="0"/>
          </a:xfrm>
          <a:prstGeom prst="line">
            <a:avLst/>
          </a:prstGeom>
        </p:spPr>
        <p:style>
          <a:lnRef idx="2">
            <a:schemeClr val="accent2"/>
          </a:lnRef>
          <a:fillRef idx="0">
            <a:schemeClr val="accent2"/>
          </a:fillRef>
          <a:effectRef idx="1">
            <a:schemeClr val="accent2"/>
          </a:effectRef>
          <a:fontRef idx="minor">
            <a:schemeClr val="tx1"/>
          </a:fontRef>
        </p:style>
      </p:cxnSp>
      <p:sp>
        <p:nvSpPr>
          <p:cNvPr id="105" name="4-Point Star 104"/>
          <p:cNvSpPr/>
          <p:nvPr/>
        </p:nvSpPr>
        <p:spPr>
          <a:xfrm>
            <a:off x="8108765" y="525828"/>
            <a:ext cx="274548" cy="254977"/>
          </a:xfrm>
          <a:prstGeom prst="star4">
            <a:avLst/>
          </a:prstGeom>
          <a:solidFill>
            <a:srgbClr val="FFCC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7" name="4-Point Star 106"/>
          <p:cNvSpPr/>
          <p:nvPr/>
        </p:nvSpPr>
        <p:spPr>
          <a:xfrm>
            <a:off x="8108765" y="1410676"/>
            <a:ext cx="274548" cy="254977"/>
          </a:xfrm>
          <a:prstGeom prst="star4">
            <a:avLst/>
          </a:prstGeom>
          <a:solidFill>
            <a:srgbClr val="FFCC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8" name="4-Point Star 107"/>
          <p:cNvSpPr/>
          <p:nvPr/>
        </p:nvSpPr>
        <p:spPr>
          <a:xfrm>
            <a:off x="8110546" y="1738435"/>
            <a:ext cx="274548" cy="254977"/>
          </a:xfrm>
          <a:prstGeom prst="star4">
            <a:avLst/>
          </a:prstGeom>
          <a:solidFill>
            <a:srgbClr val="FFCC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9" name="Left Brace 108"/>
          <p:cNvSpPr/>
          <p:nvPr/>
        </p:nvSpPr>
        <p:spPr>
          <a:xfrm>
            <a:off x="867074" y="1084873"/>
            <a:ext cx="219809" cy="1365739"/>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0" name="TextBox 109"/>
          <p:cNvSpPr txBox="1"/>
          <p:nvPr/>
        </p:nvSpPr>
        <p:spPr>
          <a:xfrm>
            <a:off x="207605" y="1438421"/>
            <a:ext cx="708317" cy="646331"/>
          </a:xfrm>
          <a:prstGeom prst="rect">
            <a:avLst/>
          </a:prstGeom>
          <a:noFill/>
        </p:spPr>
        <p:txBody>
          <a:bodyPr wrap="square" rtlCol="0">
            <a:spAutoFit/>
          </a:bodyPr>
          <a:lstStyle/>
          <a:p>
            <a:r>
              <a:rPr lang="en-US" altLang="zh-CN" dirty="0" smtClean="0"/>
              <a:t>~30x</a:t>
            </a:r>
            <a:r>
              <a:rPr lang="zh-CN" altLang="en-US" dirty="0" smtClean="0"/>
              <a:t> </a:t>
            </a:r>
            <a:endParaRPr lang="en-US" altLang="zh-CN" dirty="0" smtClean="0"/>
          </a:p>
          <a:p>
            <a:r>
              <a:rPr lang="en-US" altLang="zh-CN" dirty="0" smtClean="0"/>
              <a:t>reads</a:t>
            </a:r>
            <a:endParaRPr lang="en-US" dirty="0"/>
          </a:p>
        </p:txBody>
      </p:sp>
      <p:sp>
        <p:nvSpPr>
          <p:cNvPr id="111" name="TextBox 110"/>
          <p:cNvSpPr txBox="1"/>
          <p:nvPr/>
        </p:nvSpPr>
        <p:spPr>
          <a:xfrm>
            <a:off x="1990599" y="2731486"/>
            <a:ext cx="2449734" cy="523220"/>
          </a:xfrm>
          <a:prstGeom prst="rect">
            <a:avLst/>
          </a:prstGeom>
          <a:noFill/>
        </p:spPr>
        <p:txBody>
          <a:bodyPr wrap="none" rtlCol="0">
            <a:spAutoFit/>
          </a:bodyPr>
          <a:lstStyle/>
          <a:p>
            <a:pPr algn="ctr"/>
            <a:r>
              <a:rPr lang="en-US" altLang="zh-CN" sz="1400" dirty="0" smtClean="0"/>
              <a:t>Excellent</a:t>
            </a:r>
            <a:r>
              <a:rPr lang="zh-CN" altLang="en-US" sz="1400" dirty="0" smtClean="0"/>
              <a:t> </a:t>
            </a:r>
            <a:r>
              <a:rPr lang="en-US" altLang="zh-CN" sz="1400" dirty="0" smtClean="0"/>
              <a:t>sensitivity</a:t>
            </a:r>
            <a:r>
              <a:rPr lang="zh-CN" altLang="en-US" sz="1400" dirty="0" smtClean="0"/>
              <a:t> </a:t>
            </a:r>
            <a:r>
              <a:rPr lang="en-US" altLang="zh-CN" sz="1400" dirty="0" smtClean="0"/>
              <a:t>for</a:t>
            </a:r>
            <a:r>
              <a:rPr lang="zh-CN" altLang="en-US" sz="1400" dirty="0" smtClean="0"/>
              <a:t> </a:t>
            </a:r>
            <a:r>
              <a:rPr lang="en-US" altLang="zh-CN" sz="1400" dirty="0" smtClean="0"/>
              <a:t>hetero-</a:t>
            </a:r>
            <a:r>
              <a:rPr lang="zh-CN" altLang="en-US" sz="1400" dirty="0" smtClean="0"/>
              <a:t> </a:t>
            </a:r>
            <a:endParaRPr lang="en-US" altLang="zh-CN" sz="1400" dirty="0" smtClean="0"/>
          </a:p>
          <a:p>
            <a:pPr algn="ctr"/>
            <a:r>
              <a:rPr lang="en-US" altLang="zh-CN" sz="1400" dirty="0" smtClean="0"/>
              <a:t>and</a:t>
            </a:r>
            <a:r>
              <a:rPr lang="zh-CN" altLang="en-US" sz="1400" dirty="0" smtClean="0"/>
              <a:t> </a:t>
            </a:r>
            <a:r>
              <a:rPr lang="en-US" altLang="zh-CN" sz="1400" dirty="0" smtClean="0"/>
              <a:t>homozygotes</a:t>
            </a:r>
          </a:p>
        </p:txBody>
      </p:sp>
      <p:sp>
        <p:nvSpPr>
          <p:cNvPr id="112" name="Down Arrow 111"/>
          <p:cNvSpPr/>
          <p:nvPr/>
        </p:nvSpPr>
        <p:spPr>
          <a:xfrm>
            <a:off x="3041904" y="2375883"/>
            <a:ext cx="291061" cy="282331"/>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3" name="TextBox 112"/>
          <p:cNvSpPr txBox="1"/>
          <p:nvPr/>
        </p:nvSpPr>
        <p:spPr>
          <a:xfrm>
            <a:off x="5046536" y="2913468"/>
            <a:ext cx="3424385" cy="307777"/>
          </a:xfrm>
          <a:prstGeom prst="rect">
            <a:avLst/>
          </a:prstGeom>
          <a:noFill/>
        </p:spPr>
        <p:txBody>
          <a:bodyPr wrap="none" rtlCol="0">
            <a:spAutoFit/>
          </a:bodyPr>
          <a:lstStyle/>
          <a:p>
            <a:pPr algn="ctr"/>
            <a:r>
              <a:rPr lang="en-US" altLang="zh-CN" sz="1400" dirty="0" smtClean="0"/>
              <a:t>High</a:t>
            </a:r>
            <a:r>
              <a:rPr lang="zh-CN" altLang="en-US" sz="1400" dirty="0" smtClean="0"/>
              <a:t> </a:t>
            </a:r>
            <a:r>
              <a:rPr lang="en-US" altLang="zh-CN" sz="1400" dirty="0" smtClean="0"/>
              <a:t>depth</a:t>
            </a:r>
            <a:r>
              <a:rPr lang="zh-CN" altLang="en-US" sz="1400" dirty="0" smtClean="0"/>
              <a:t> </a:t>
            </a:r>
            <a:r>
              <a:rPr lang="en-US" altLang="zh-CN" sz="1400" dirty="0" smtClean="0"/>
              <a:t>allows</a:t>
            </a:r>
            <a:r>
              <a:rPr lang="zh-CN" altLang="en-US" sz="1400" dirty="0" smtClean="0"/>
              <a:t> </a:t>
            </a:r>
            <a:r>
              <a:rPr lang="en-US" altLang="zh-CN" sz="1400" dirty="0" smtClean="0"/>
              <a:t>excellent</a:t>
            </a:r>
            <a:r>
              <a:rPr lang="zh-CN" altLang="en-US" sz="1400" dirty="0" smtClean="0"/>
              <a:t> </a:t>
            </a:r>
            <a:r>
              <a:rPr lang="en-US" altLang="zh-CN" sz="1400" dirty="0" smtClean="0"/>
              <a:t>genotype</a:t>
            </a:r>
            <a:r>
              <a:rPr lang="zh-CN" altLang="en-US" sz="1400" dirty="0" smtClean="0"/>
              <a:t> </a:t>
            </a:r>
            <a:r>
              <a:rPr lang="en-US" altLang="zh-CN" sz="1400" dirty="0" smtClean="0"/>
              <a:t>calling</a:t>
            </a:r>
          </a:p>
        </p:txBody>
      </p:sp>
      <p:sp>
        <p:nvSpPr>
          <p:cNvPr id="114" name="Down Arrow 113"/>
          <p:cNvSpPr/>
          <p:nvPr/>
        </p:nvSpPr>
        <p:spPr>
          <a:xfrm>
            <a:off x="6585159" y="2631137"/>
            <a:ext cx="291061" cy="282331"/>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aphicFrame>
        <p:nvGraphicFramePr>
          <p:cNvPr id="116" name="Table 115"/>
          <p:cNvGraphicFramePr>
            <a:graphicFrameLocks noGrp="1"/>
          </p:cNvGraphicFramePr>
          <p:nvPr>
            <p:extLst>
              <p:ext uri="{D42A27DB-BD31-4B8C-83A1-F6EECF244321}">
                <p14:modId xmlns:p14="http://schemas.microsoft.com/office/powerpoint/2010/main" val="2485188966"/>
              </p:ext>
            </p:extLst>
          </p:nvPr>
        </p:nvGraphicFramePr>
        <p:xfrm>
          <a:off x="119325" y="4019453"/>
          <a:ext cx="3691702" cy="1112520"/>
        </p:xfrm>
        <a:graphic>
          <a:graphicData uri="http://schemas.openxmlformats.org/drawingml/2006/table">
            <a:tbl>
              <a:tblPr firstRow="1" bandRow="1">
                <a:tableStyleId>{00A15C55-8517-42AA-B614-E9B94910E393}</a:tableStyleId>
              </a:tblPr>
              <a:tblGrid>
                <a:gridCol w="2433057"/>
                <a:gridCol w="1258645"/>
              </a:tblGrid>
              <a:tr h="37084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altLang="zh-CN" sz="1600" b="0" dirty="0" smtClean="0">
                          <a:solidFill>
                            <a:schemeClr val="tx1"/>
                          </a:solidFill>
                          <a:latin typeface="Arial"/>
                          <a:cs typeface="Arial"/>
                        </a:rPr>
                        <a:t>Reference</a:t>
                      </a:r>
                      <a:r>
                        <a:rPr lang="zh-CN" altLang="en-US" sz="1600" b="0" dirty="0" smtClean="0">
                          <a:solidFill>
                            <a:schemeClr val="tx1"/>
                          </a:solidFill>
                          <a:latin typeface="Arial"/>
                          <a:cs typeface="Arial"/>
                        </a:rPr>
                        <a:t> </a:t>
                      </a:r>
                      <a:r>
                        <a:rPr lang="en-US" altLang="zh-CN" sz="1600" b="0" dirty="0" smtClean="0">
                          <a:solidFill>
                            <a:schemeClr val="tx1"/>
                          </a:solidFill>
                          <a:latin typeface="Arial"/>
                          <a:cs typeface="Arial"/>
                        </a:rPr>
                        <a:t>bases</a:t>
                      </a:r>
                      <a:endParaRPr lang="en-US" sz="1600" b="0" dirty="0">
                        <a:solidFill>
                          <a:schemeClr val="tx1"/>
                        </a:solidFill>
                        <a:latin typeface="Arial"/>
                        <a:cs typeface="Arial"/>
                      </a:endParaRPr>
                    </a:p>
                  </a:txBody>
                  <a:tcPr/>
                </a:tc>
                <a:tc>
                  <a:txBody>
                    <a:bodyPr/>
                    <a:lstStyle/>
                    <a:p>
                      <a:r>
                        <a:rPr lang="en-US" altLang="zh-CN" sz="1600" b="0" dirty="0" smtClean="0">
                          <a:solidFill>
                            <a:schemeClr val="tx1"/>
                          </a:solidFill>
                          <a:latin typeface="Arial"/>
                          <a:cs typeface="Arial"/>
                        </a:rPr>
                        <a:t>~3Gb</a:t>
                      </a:r>
                      <a:endParaRPr lang="en-US" sz="1600" b="0" dirty="0">
                        <a:solidFill>
                          <a:schemeClr val="tx1"/>
                        </a:solidFill>
                        <a:latin typeface="Arial"/>
                        <a:cs typeface="Arial"/>
                      </a:endParaRPr>
                    </a:p>
                  </a:txBody>
                  <a:tcPr/>
                </a:tc>
              </a:tr>
              <a:tr h="370840">
                <a:tc>
                  <a:txBody>
                    <a:bodyPr/>
                    <a:lstStyle/>
                    <a:p>
                      <a:r>
                        <a:rPr lang="en-US" altLang="zh-CN" sz="1600" b="0" dirty="0" smtClean="0">
                          <a:solidFill>
                            <a:schemeClr val="tx1"/>
                          </a:solidFill>
                          <a:latin typeface="Arial"/>
                          <a:cs typeface="Arial"/>
                        </a:rPr>
                        <a:t>Coverage</a:t>
                      </a:r>
                      <a:endParaRPr lang="en-US" sz="1600" b="0" dirty="0">
                        <a:solidFill>
                          <a:schemeClr val="tx1"/>
                        </a:solidFill>
                        <a:latin typeface="Arial"/>
                        <a:cs typeface="Arial"/>
                      </a:endParaRPr>
                    </a:p>
                  </a:txBody>
                  <a:tcPr/>
                </a:tc>
                <a:tc>
                  <a:txBody>
                    <a:bodyPr/>
                    <a:lstStyle/>
                    <a:p>
                      <a:r>
                        <a:rPr lang="en-US" altLang="zh-CN" sz="1600" b="0" dirty="0" err="1" smtClean="0">
                          <a:solidFill>
                            <a:schemeClr val="tx1"/>
                          </a:solidFill>
                          <a:latin typeface="Arial"/>
                          <a:cs typeface="Arial"/>
                        </a:rPr>
                        <a:t>Avg</a:t>
                      </a:r>
                      <a:r>
                        <a:rPr lang="zh-CN" altLang="en-US" sz="1600" b="0" dirty="0" smtClean="0">
                          <a:solidFill>
                            <a:schemeClr val="tx1"/>
                          </a:solidFill>
                          <a:latin typeface="Arial"/>
                          <a:cs typeface="Arial"/>
                        </a:rPr>
                        <a:t>.</a:t>
                      </a:r>
                      <a:r>
                        <a:rPr lang="en-US" altLang="zh-CN" sz="1600" b="0" dirty="0" smtClean="0">
                          <a:solidFill>
                            <a:schemeClr val="tx1"/>
                          </a:solidFill>
                          <a:latin typeface="Arial"/>
                          <a:cs typeface="Arial"/>
                        </a:rPr>
                        <a:t>30x</a:t>
                      </a:r>
                      <a:endParaRPr lang="en-US" sz="1600" b="0" dirty="0">
                        <a:solidFill>
                          <a:schemeClr val="tx1"/>
                        </a:solidFill>
                        <a:latin typeface="Arial"/>
                        <a:cs typeface="Arial"/>
                      </a:endParaRPr>
                    </a:p>
                  </a:txBody>
                  <a:tcPr/>
                </a:tc>
              </a:tr>
              <a:tr h="370840">
                <a:tc>
                  <a:txBody>
                    <a:bodyPr/>
                    <a:lstStyle/>
                    <a:p>
                      <a:r>
                        <a:rPr lang="en-US" altLang="zh-CN" sz="1600" b="0" dirty="0" smtClean="0">
                          <a:solidFill>
                            <a:schemeClr val="tx1"/>
                          </a:solidFill>
                          <a:latin typeface="Arial"/>
                          <a:cs typeface="Arial"/>
                        </a:rPr>
                        <a:t>#</a:t>
                      </a:r>
                      <a:r>
                        <a:rPr lang="zh-CN" altLang="en-US" sz="1600" b="0" dirty="0" smtClean="0">
                          <a:solidFill>
                            <a:schemeClr val="tx1"/>
                          </a:solidFill>
                          <a:latin typeface="Arial"/>
                          <a:cs typeface="Arial"/>
                        </a:rPr>
                        <a:t> </a:t>
                      </a:r>
                      <a:r>
                        <a:rPr lang="en-US" altLang="zh-CN" sz="1600" b="0" dirty="0" smtClean="0">
                          <a:solidFill>
                            <a:schemeClr val="tx1"/>
                          </a:solidFill>
                          <a:latin typeface="Arial"/>
                          <a:cs typeface="Arial"/>
                        </a:rPr>
                        <a:t>of</a:t>
                      </a:r>
                      <a:r>
                        <a:rPr lang="zh-CN" altLang="en-US" sz="1600" b="0" dirty="0" smtClean="0">
                          <a:solidFill>
                            <a:schemeClr val="tx1"/>
                          </a:solidFill>
                          <a:latin typeface="Arial"/>
                          <a:cs typeface="Arial"/>
                        </a:rPr>
                        <a:t> </a:t>
                      </a:r>
                      <a:r>
                        <a:rPr lang="en-US" altLang="zh-CN" sz="1600" b="0" dirty="0" smtClean="0">
                          <a:solidFill>
                            <a:schemeClr val="tx1"/>
                          </a:solidFill>
                          <a:latin typeface="Arial"/>
                          <a:cs typeface="Arial"/>
                        </a:rPr>
                        <a:t>sequence</a:t>
                      </a:r>
                      <a:r>
                        <a:rPr lang="zh-CN" altLang="en-US" sz="1600" b="0" dirty="0" smtClean="0">
                          <a:solidFill>
                            <a:schemeClr val="tx1"/>
                          </a:solidFill>
                          <a:latin typeface="Arial"/>
                          <a:cs typeface="Arial"/>
                        </a:rPr>
                        <a:t> </a:t>
                      </a:r>
                      <a:r>
                        <a:rPr lang="en-US" altLang="zh-CN" sz="1600" b="0" dirty="0" smtClean="0">
                          <a:solidFill>
                            <a:schemeClr val="tx1"/>
                          </a:solidFill>
                          <a:latin typeface="Arial"/>
                          <a:cs typeface="Arial"/>
                        </a:rPr>
                        <a:t>bases</a:t>
                      </a:r>
                      <a:endParaRPr lang="en-US" sz="1600" b="0" dirty="0">
                        <a:solidFill>
                          <a:schemeClr val="tx1"/>
                        </a:solidFill>
                        <a:latin typeface="Arial"/>
                        <a:cs typeface="Arial"/>
                      </a:endParaRPr>
                    </a:p>
                  </a:txBody>
                  <a:tcPr/>
                </a:tc>
                <a:tc>
                  <a:txBody>
                    <a:bodyPr/>
                    <a:lstStyle/>
                    <a:p>
                      <a:r>
                        <a:rPr lang="en-US" altLang="zh-CN" sz="1600" b="0" dirty="0" smtClean="0">
                          <a:solidFill>
                            <a:schemeClr val="tx1"/>
                          </a:solidFill>
                          <a:latin typeface="Arial"/>
                          <a:cs typeface="Arial"/>
                        </a:rPr>
                        <a:t>100Gb</a:t>
                      </a:r>
                      <a:endParaRPr lang="en-US" sz="1600" b="0" dirty="0">
                        <a:solidFill>
                          <a:schemeClr val="tx1"/>
                        </a:solidFill>
                        <a:latin typeface="Arial"/>
                        <a:cs typeface="Arial"/>
                      </a:endParaRPr>
                    </a:p>
                  </a:txBody>
                  <a:tcPr/>
                </a:tc>
              </a:tr>
            </a:tbl>
          </a:graphicData>
        </a:graphic>
      </p:graphicFrame>
      <p:graphicFrame>
        <p:nvGraphicFramePr>
          <p:cNvPr id="117" name="Table 116"/>
          <p:cNvGraphicFramePr>
            <a:graphicFrameLocks noGrp="1"/>
          </p:cNvGraphicFramePr>
          <p:nvPr>
            <p:extLst>
              <p:ext uri="{D42A27DB-BD31-4B8C-83A1-F6EECF244321}">
                <p14:modId xmlns:p14="http://schemas.microsoft.com/office/powerpoint/2010/main" val="359740872"/>
              </p:ext>
            </p:extLst>
          </p:nvPr>
        </p:nvGraphicFramePr>
        <p:xfrm>
          <a:off x="4549140" y="4019453"/>
          <a:ext cx="4454234" cy="1483360"/>
        </p:xfrm>
        <a:graphic>
          <a:graphicData uri="http://schemas.openxmlformats.org/drawingml/2006/table">
            <a:tbl>
              <a:tblPr firstRow="1" bandRow="1">
                <a:tableStyleId>{00A15C55-8517-42AA-B614-E9B94910E393}</a:tableStyleId>
              </a:tblPr>
              <a:tblGrid>
                <a:gridCol w="3095794"/>
                <a:gridCol w="1358440"/>
              </a:tblGrid>
              <a:tr h="370840">
                <a:tc>
                  <a:txBody>
                    <a:bodyPr/>
                    <a:lstStyle/>
                    <a:p>
                      <a:r>
                        <a:rPr lang="en-US" sz="1600" b="0" dirty="0" smtClean="0">
                          <a:solidFill>
                            <a:srgbClr val="000000"/>
                          </a:solidFill>
                          <a:latin typeface="Arial"/>
                          <a:cs typeface="Arial"/>
                        </a:rPr>
                        <a:t>Variants</a:t>
                      </a:r>
                      <a:r>
                        <a:rPr lang="zh-CN" altLang="en-US" sz="1600" b="0" dirty="0" smtClean="0">
                          <a:solidFill>
                            <a:srgbClr val="000000"/>
                          </a:solidFill>
                          <a:latin typeface="Arial"/>
                          <a:cs typeface="Arial"/>
                        </a:rPr>
                        <a:t> </a:t>
                      </a:r>
                      <a:r>
                        <a:rPr lang="en-US" altLang="zh-CN" sz="1600" b="0" dirty="0" smtClean="0">
                          <a:solidFill>
                            <a:srgbClr val="000000"/>
                          </a:solidFill>
                          <a:latin typeface="Arial"/>
                          <a:cs typeface="Arial"/>
                        </a:rPr>
                        <a:t>found</a:t>
                      </a:r>
                      <a:r>
                        <a:rPr lang="zh-CN" altLang="en-US" sz="1600" b="0" dirty="0" smtClean="0">
                          <a:solidFill>
                            <a:srgbClr val="000000"/>
                          </a:solidFill>
                          <a:latin typeface="Arial"/>
                          <a:cs typeface="Arial"/>
                        </a:rPr>
                        <a:t> </a:t>
                      </a:r>
                      <a:r>
                        <a:rPr lang="en-US" altLang="zh-CN" sz="1600" b="0" dirty="0" smtClean="0">
                          <a:solidFill>
                            <a:srgbClr val="000000"/>
                          </a:solidFill>
                          <a:latin typeface="Arial"/>
                          <a:cs typeface="Arial"/>
                        </a:rPr>
                        <a:t>per</a:t>
                      </a:r>
                      <a:r>
                        <a:rPr lang="zh-CN" altLang="en-US" sz="1600" b="0" dirty="0" smtClean="0">
                          <a:solidFill>
                            <a:srgbClr val="000000"/>
                          </a:solidFill>
                          <a:latin typeface="Arial"/>
                          <a:cs typeface="Arial"/>
                        </a:rPr>
                        <a:t> </a:t>
                      </a:r>
                      <a:r>
                        <a:rPr lang="en-US" altLang="zh-CN" sz="1600" b="0" dirty="0" smtClean="0">
                          <a:solidFill>
                            <a:srgbClr val="000000"/>
                          </a:solidFill>
                          <a:latin typeface="Arial"/>
                          <a:cs typeface="Arial"/>
                        </a:rPr>
                        <a:t>sample</a:t>
                      </a:r>
                      <a:endParaRPr lang="en-US" sz="1600" b="0" dirty="0">
                        <a:solidFill>
                          <a:srgbClr val="000000"/>
                        </a:solidFill>
                        <a:latin typeface="Arial"/>
                        <a:cs typeface="Arial"/>
                      </a:endParaRPr>
                    </a:p>
                  </a:txBody>
                  <a:tcPr/>
                </a:tc>
                <a:tc>
                  <a:txBody>
                    <a:bodyPr/>
                    <a:lstStyle/>
                    <a:p>
                      <a:r>
                        <a:rPr lang="en-US" altLang="zh-CN" sz="1600" b="0" dirty="0" smtClean="0">
                          <a:solidFill>
                            <a:srgbClr val="000000"/>
                          </a:solidFill>
                          <a:latin typeface="Arial"/>
                          <a:cs typeface="Arial"/>
                        </a:rPr>
                        <a:t>~3-5M</a:t>
                      </a:r>
                      <a:endParaRPr lang="en-US" sz="1600" b="0" dirty="0">
                        <a:solidFill>
                          <a:srgbClr val="000000"/>
                        </a:solidFill>
                        <a:latin typeface="Arial"/>
                        <a:cs typeface="Arial"/>
                      </a:endParaRPr>
                    </a:p>
                  </a:txBody>
                  <a:tcPr/>
                </a:tc>
              </a:tr>
              <a:tr h="370840">
                <a:tc>
                  <a:txBody>
                    <a:bodyPr/>
                    <a:lstStyle/>
                    <a:p>
                      <a:r>
                        <a:rPr lang="en-US" sz="1600" b="0" dirty="0" smtClean="0">
                          <a:solidFill>
                            <a:srgbClr val="000000"/>
                          </a:solidFill>
                          <a:latin typeface="Arial"/>
                          <a:cs typeface="Arial"/>
                        </a:rPr>
                        <a:t>Percent</a:t>
                      </a:r>
                      <a:r>
                        <a:rPr lang="zh-CN" altLang="en-US" sz="1600" b="0" dirty="0" smtClean="0">
                          <a:solidFill>
                            <a:srgbClr val="000000"/>
                          </a:solidFill>
                          <a:latin typeface="Arial"/>
                          <a:cs typeface="Arial"/>
                        </a:rPr>
                        <a:t> </a:t>
                      </a:r>
                      <a:r>
                        <a:rPr lang="en-US" altLang="zh-CN" sz="1600" b="0" dirty="0" smtClean="0">
                          <a:solidFill>
                            <a:srgbClr val="000000"/>
                          </a:solidFill>
                          <a:latin typeface="Arial"/>
                          <a:cs typeface="Arial"/>
                        </a:rPr>
                        <a:t>of</a:t>
                      </a:r>
                      <a:r>
                        <a:rPr lang="zh-CN" altLang="en-US" sz="1600" b="0" dirty="0" smtClean="0">
                          <a:solidFill>
                            <a:srgbClr val="000000"/>
                          </a:solidFill>
                          <a:latin typeface="Arial"/>
                          <a:cs typeface="Arial"/>
                        </a:rPr>
                        <a:t> </a:t>
                      </a:r>
                      <a:r>
                        <a:rPr lang="en-US" altLang="zh-CN" sz="1600" b="0" dirty="0" smtClean="0">
                          <a:solidFill>
                            <a:srgbClr val="000000"/>
                          </a:solidFill>
                          <a:latin typeface="Arial"/>
                          <a:cs typeface="Arial"/>
                        </a:rPr>
                        <a:t>variant</a:t>
                      </a:r>
                      <a:r>
                        <a:rPr lang="zh-CN" altLang="en-US" sz="1600" b="0" dirty="0" smtClean="0">
                          <a:solidFill>
                            <a:srgbClr val="000000"/>
                          </a:solidFill>
                          <a:latin typeface="Arial"/>
                          <a:cs typeface="Arial"/>
                        </a:rPr>
                        <a:t> </a:t>
                      </a:r>
                      <a:r>
                        <a:rPr lang="en-US" altLang="zh-CN" sz="1600" b="0" dirty="0" smtClean="0">
                          <a:solidFill>
                            <a:srgbClr val="000000"/>
                          </a:solidFill>
                          <a:latin typeface="Arial"/>
                          <a:cs typeface="Arial"/>
                        </a:rPr>
                        <a:t>in</a:t>
                      </a:r>
                      <a:r>
                        <a:rPr lang="zh-CN" altLang="en-US" sz="1600" b="0" dirty="0" smtClean="0">
                          <a:solidFill>
                            <a:srgbClr val="000000"/>
                          </a:solidFill>
                          <a:latin typeface="Arial"/>
                          <a:cs typeface="Arial"/>
                        </a:rPr>
                        <a:t> </a:t>
                      </a:r>
                      <a:r>
                        <a:rPr lang="en-US" altLang="zh-CN" sz="1600" b="0" dirty="0" smtClean="0">
                          <a:solidFill>
                            <a:srgbClr val="000000"/>
                          </a:solidFill>
                          <a:latin typeface="Arial"/>
                          <a:cs typeface="Arial"/>
                        </a:rPr>
                        <a:t>genome</a:t>
                      </a:r>
                      <a:endParaRPr lang="en-US" sz="1600" b="0" dirty="0">
                        <a:solidFill>
                          <a:srgbClr val="000000"/>
                        </a:solidFill>
                        <a:latin typeface="Arial"/>
                        <a:cs typeface="Arial"/>
                      </a:endParaRPr>
                    </a:p>
                  </a:txBody>
                  <a:tcPr/>
                </a:tc>
                <a:tc>
                  <a:txBody>
                    <a:bodyPr/>
                    <a:lstStyle/>
                    <a:p>
                      <a:r>
                        <a:rPr lang="en-US" altLang="zh-CN" sz="1600" b="0" dirty="0" smtClean="0">
                          <a:solidFill>
                            <a:srgbClr val="000000"/>
                          </a:solidFill>
                          <a:latin typeface="Arial"/>
                          <a:cs typeface="Arial"/>
                        </a:rPr>
                        <a:t>&gt;99%</a:t>
                      </a:r>
                      <a:endParaRPr lang="en-US" sz="1600" b="0" dirty="0">
                        <a:solidFill>
                          <a:srgbClr val="000000"/>
                        </a:solidFill>
                        <a:latin typeface="Arial"/>
                        <a:cs typeface="Arial"/>
                      </a:endParaRPr>
                    </a:p>
                  </a:txBody>
                  <a:tcPr/>
                </a:tc>
              </a:tr>
              <a:tr h="370840">
                <a:tc>
                  <a:txBody>
                    <a:bodyPr/>
                    <a:lstStyle/>
                    <a:p>
                      <a:r>
                        <a:rPr lang="en-US" sz="1600" b="0" dirty="0" err="1" smtClean="0">
                          <a:solidFill>
                            <a:srgbClr val="000000"/>
                          </a:solidFill>
                          <a:latin typeface="Arial"/>
                          <a:cs typeface="Arial"/>
                        </a:rPr>
                        <a:t>Pr</a:t>
                      </a:r>
                      <a:r>
                        <a:rPr lang="en-US" altLang="zh-CN" sz="1600" b="0" dirty="0" smtClean="0">
                          <a:solidFill>
                            <a:srgbClr val="000000"/>
                          </a:solidFill>
                          <a:latin typeface="Arial"/>
                          <a:cs typeface="Arial"/>
                        </a:rPr>
                        <a:t>{Singleton</a:t>
                      </a:r>
                      <a:r>
                        <a:rPr lang="zh-CN" altLang="en-US" sz="1600" b="0" dirty="0" smtClean="0">
                          <a:solidFill>
                            <a:srgbClr val="000000"/>
                          </a:solidFill>
                          <a:latin typeface="Arial"/>
                          <a:cs typeface="Arial"/>
                        </a:rPr>
                        <a:t> </a:t>
                      </a:r>
                      <a:r>
                        <a:rPr lang="en-US" altLang="zh-CN" sz="1600" b="0" dirty="0" smtClean="0">
                          <a:solidFill>
                            <a:srgbClr val="000000"/>
                          </a:solidFill>
                          <a:latin typeface="Arial"/>
                          <a:cs typeface="Arial"/>
                        </a:rPr>
                        <a:t>discovery}</a:t>
                      </a:r>
                      <a:endParaRPr lang="en-US" sz="1600" b="0" dirty="0">
                        <a:solidFill>
                          <a:srgbClr val="000000"/>
                        </a:solidFill>
                        <a:latin typeface="Arial"/>
                        <a:cs typeface="Arial"/>
                      </a:endParaRPr>
                    </a:p>
                  </a:txBody>
                  <a:tcPr/>
                </a:tc>
                <a:tc>
                  <a:txBody>
                    <a:bodyPr/>
                    <a:lstStyle/>
                    <a:p>
                      <a:r>
                        <a:rPr lang="en-US" altLang="zh-CN" sz="1600" b="0" dirty="0" smtClean="0">
                          <a:solidFill>
                            <a:srgbClr val="000000"/>
                          </a:solidFill>
                          <a:latin typeface="Arial"/>
                          <a:cs typeface="Arial"/>
                        </a:rPr>
                        <a:t>&gt;99%</a:t>
                      </a:r>
                      <a:endParaRPr lang="en-US" sz="1600" b="0" dirty="0">
                        <a:solidFill>
                          <a:srgbClr val="000000"/>
                        </a:solidFill>
                        <a:latin typeface="Arial"/>
                        <a:cs typeface="Arial"/>
                      </a:endParaRPr>
                    </a:p>
                  </a:txBody>
                  <a:tcPr/>
                </a:tc>
              </a:tr>
              <a:tr h="370840">
                <a:tc>
                  <a:txBody>
                    <a:bodyPr/>
                    <a:lstStyle/>
                    <a:p>
                      <a:r>
                        <a:rPr lang="en-US" sz="1600" b="0" dirty="0" err="1" smtClean="0">
                          <a:solidFill>
                            <a:srgbClr val="000000"/>
                          </a:solidFill>
                          <a:latin typeface="Arial"/>
                          <a:cs typeface="Arial"/>
                        </a:rPr>
                        <a:t>Pr</a:t>
                      </a:r>
                      <a:r>
                        <a:rPr lang="en-US" altLang="zh-CN" sz="1600" b="0" dirty="0" smtClean="0">
                          <a:solidFill>
                            <a:srgbClr val="000000"/>
                          </a:solidFill>
                          <a:latin typeface="Arial"/>
                          <a:cs typeface="Arial"/>
                        </a:rPr>
                        <a:t>{common</a:t>
                      </a:r>
                      <a:r>
                        <a:rPr lang="zh-CN" altLang="en-US" sz="1600" b="0" dirty="0" smtClean="0">
                          <a:solidFill>
                            <a:srgbClr val="000000"/>
                          </a:solidFill>
                          <a:latin typeface="Arial"/>
                          <a:cs typeface="Arial"/>
                        </a:rPr>
                        <a:t> </a:t>
                      </a:r>
                      <a:r>
                        <a:rPr lang="en-US" altLang="zh-CN" sz="1600" b="0" dirty="0" err="1" smtClean="0">
                          <a:solidFill>
                            <a:srgbClr val="000000"/>
                          </a:solidFill>
                          <a:latin typeface="Arial"/>
                          <a:cs typeface="Arial"/>
                        </a:rPr>
                        <a:t>alllele</a:t>
                      </a:r>
                      <a:r>
                        <a:rPr lang="zh-CN" altLang="en-US" sz="1600" b="0" dirty="0" smtClean="0">
                          <a:solidFill>
                            <a:srgbClr val="000000"/>
                          </a:solidFill>
                          <a:latin typeface="Arial"/>
                          <a:cs typeface="Arial"/>
                        </a:rPr>
                        <a:t> </a:t>
                      </a:r>
                      <a:r>
                        <a:rPr lang="en-US" altLang="zh-CN" sz="1600" b="0" dirty="0" smtClean="0">
                          <a:solidFill>
                            <a:srgbClr val="000000"/>
                          </a:solidFill>
                          <a:latin typeface="Arial"/>
                          <a:cs typeface="Arial"/>
                        </a:rPr>
                        <a:t>discovery}</a:t>
                      </a:r>
                      <a:endParaRPr lang="en-US" sz="1600" b="0" dirty="0">
                        <a:solidFill>
                          <a:srgbClr val="000000"/>
                        </a:solidFill>
                        <a:latin typeface="Arial"/>
                        <a:cs typeface="Arial"/>
                      </a:endParaRPr>
                    </a:p>
                  </a:txBody>
                  <a:tcPr/>
                </a:tc>
                <a:tc>
                  <a:txBody>
                    <a:bodyPr/>
                    <a:lstStyle/>
                    <a:p>
                      <a:r>
                        <a:rPr lang="en-US" altLang="zh-CN" sz="1600" b="0" dirty="0" smtClean="0">
                          <a:solidFill>
                            <a:srgbClr val="000000"/>
                          </a:solidFill>
                          <a:latin typeface="Arial"/>
                          <a:cs typeface="Arial"/>
                        </a:rPr>
                        <a:t>&gt;99%</a:t>
                      </a:r>
                      <a:endParaRPr lang="en-US" sz="1600" b="0" dirty="0">
                        <a:solidFill>
                          <a:srgbClr val="000000"/>
                        </a:solidFill>
                        <a:latin typeface="Arial"/>
                        <a:cs typeface="Arial"/>
                      </a:endParaRPr>
                    </a:p>
                  </a:txBody>
                  <a:tcPr/>
                </a:tc>
              </a:tr>
            </a:tbl>
          </a:graphicData>
        </a:graphic>
      </p:graphicFrame>
      <p:sp>
        <p:nvSpPr>
          <p:cNvPr id="118" name="TextBox 117"/>
          <p:cNvSpPr txBox="1"/>
          <p:nvPr/>
        </p:nvSpPr>
        <p:spPr>
          <a:xfrm>
            <a:off x="119325" y="3513449"/>
            <a:ext cx="3110196" cy="369332"/>
          </a:xfrm>
          <a:prstGeom prst="rect">
            <a:avLst/>
          </a:prstGeom>
          <a:noFill/>
        </p:spPr>
        <p:txBody>
          <a:bodyPr wrap="none" rtlCol="0">
            <a:spAutoFit/>
          </a:bodyPr>
          <a:lstStyle/>
          <a:p>
            <a:r>
              <a:rPr lang="en-US" altLang="zh-CN" dirty="0" smtClean="0"/>
              <a:t>Data</a:t>
            </a:r>
            <a:r>
              <a:rPr lang="zh-CN" altLang="en-US" dirty="0" smtClean="0"/>
              <a:t> </a:t>
            </a:r>
            <a:r>
              <a:rPr lang="en-US" altLang="zh-CN" dirty="0" smtClean="0"/>
              <a:t>requirements</a:t>
            </a:r>
            <a:r>
              <a:rPr lang="zh-CN" altLang="en-US" dirty="0" smtClean="0"/>
              <a:t> </a:t>
            </a:r>
            <a:r>
              <a:rPr lang="en-US" altLang="zh-CN" dirty="0" smtClean="0"/>
              <a:t>per</a:t>
            </a:r>
            <a:r>
              <a:rPr lang="zh-CN" altLang="en-US" dirty="0"/>
              <a:t>-</a:t>
            </a:r>
            <a:r>
              <a:rPr lang="en-US" altLang="zh-CN" dirty="0" smtClean="0"/>
              <a:t>sample</a:t>
            </a:r>
            <a:endParaRPr lang="en-US" dirty="0"/>
          </a:p>
        </p:txBody>
      </p:sp>
      <p:sp>
        <p:nvSpPr>
          <p:cNvPr id="119" name="TextBox 118"/>
          <p:cNvSpPr txBox="1"/>
          <p:nvPr/>
        </p:nvSpPr>
        <p:spPr>
          <a:xfrm>
            <a:off x="4493669" y="3513449"/>
            <a:ext cx="4162693" cy="369332"/>
          </a:xfrm>
          <a:prstGeom prst="rect">
            <a:avLst/>
          </a:prstGeom>
          <a:noFill/>
        </p:spPr>
        <p:txBody>
          <a:bodyPr wrap="none" rtlCol="0">
            <a:spAutoFit/>
          </a:bodyPr>
          <a:lstStyle/>
          <a:p>
            <a:r>
              <a:rPr lang="en-US" altLang="zh-CN" dirty="0" smtClean="0"/>
              <a:t>Variant</a:t>
            </a:r>
            <a:r>
              <a:rPr lang="zh-CN" altLang="en-US" dirty="0" smtClean="0"/>
              <a:t> </a:t>
            </a:r>
            <a:r>
              <a:rPr lang="en-US" altLang="zh-CN" dirty="0" smtClean="0"/>
              <a:t>detection</a:t>
            </a:r>
            <a:r>
              <a:rPr lang="zh-CN" altLang="en-US" dirty="0" smtClean="0"/>
              <a:t> </a:t>
            </a:r>
            <a:r>
              <a:rPr lang="en-US" altLang="zh-CN" dirty="0" smtClean="0"/>
              <a:t>among</a:t>
            </a:r>
            <a:r>
              <a:rPr lang="zh-CN" altLang="en-US" dirty="0" smtClean="0"/>
              <a:t> </a:t>
            </a:r>
            <a:r>
              <a:rPr lang="en-US" altLang="zh-CN" dirty="0" smtClean="0"/>
              <a:t>multiple</a:t>
            </a:r>
            <a:r>
              <a:rPr lang="zh-CN" altLang="en-US" dirty="0" smtClean="0"/>
              <a:t> </a:t>
            </a:r>
            <a:r>
              <a:rPr lang="en-US" altLang="zh-CN" dirty="0" smtClean="0"/>
              <a:t>samples</a:t>
            </a:r>
            <a:r>
              <a:rPr lang="zh-CN" altLang="en-US" dirty="0" smtClean="0"/>
              <a:t> </a:t>
            </a:r>
            <a:endParaRPr lang="en-US" dirty="0"/>
          </a:p>
        </p:txBody>
      </p:sp>
    </p:spTree>
    <p:extLst>
      <p:ext uri="{BB962C8B-B14F-4D97-AF65-F5344CB8AC3E}">
        <p14:creationId xmlns:p14="http://schemas.microsoft.com/office/powerpoint/2010/main" val="245382481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431799" y="838200"/>
            <a:ext cx="5604301" cy="1714501"/>
          </a:xfrm>
          <a:prstGeom prst="rect">
            <a:avLst/>
          </a:prstGeom>
          <a:ln>
            <a:solidFill>
              <a:srgbClr val="E46C0A"/>
            </a:solidFill>
          </a:ln>
        </p:spPr>
      </p:pic>
      <p:pic>
        <p:nvPicPr>
          <p:cNvPr id="3" name="Picture 2"/>
          <p:cNvPicPr>
            <a:picLocks noChangeAspect="1"/>
          </p:cNvPicPr>
          <p:nvPr/>
        </p:nvPicPr>
        <p:blipFill>
          <a:blip r:embed="rId4"/>
          <a:stretch>
            <a:fillRect/>
          </a:stretch>
        </p:blipFill>
        <p:spPr>
          <a:xfrm>
            <a:off x="431799" y="2844801"/>
            <a:ext cx="3289300" cy="2833395"/>
          </a:xfrm>
          <a:prstGeom prst="rect">
            <a:avLst/>
          </a:prstGeom>
          <a:ln>
            <a:solidFill>
              <a:srgbClr val="E46C0A"/>
            </a:solidFill>
          </a:ln>
        </p:spPr>
      </p:pic>
      <p:pic>
        <p:nvPicPr>
          <p:cNvPr id="4" name="Picture 3"/>
          <p:cNvPicPr>
            <a:picLocks noChangeAspect="1"/>
          </p:cNvPicPr>
          <p:nvPr/>
        </p:nvPicPr>
        <p:blipFill>
          <a:blip r:embed="rId5"/>
          <a:stretch>
            <a:fillRect/>
          </a:stretch>
        </p:blipFill>
        <p:spPr>
          <a:xfrm>
            <a:off x="3848100" y="3009901"/>
            <a:ext cx="5257800" cy="2641600"/>
          </a:xfrm>
          <a:prstGeom prst="rect">
            <a:avLst/>
          </a:prstGeom>
        </p:spPr>
      </p:pic>
      <p:sp>
        <p:nvSpPr>
          <p:cNvPr id="5" name="Title 4"/>
          <p:cNvSpPr>
            <a:spLocks noGrp="1"/>
          </p:cNvSpPr>
          <p:nvPr>
            <p:ph type="title"/>
          </p:nvPr>
        </p:nvSpPr>
        <p:spPr>
          <a:xfrm>
            <a:off x="457200" y="-177535"/>
            <a:ext cx="8229600" cy="952500"/>
          </a:xfrm>
        </p:spPr>
        <p:txBody>
          <a:bodyPr/>
          <a:lstStyle/>
          <a:p>
            <a:r>
              <a:rPr lang="en-US" dirty="0"/>
              <a:t> </a:t>
            </a:r>
            <a:r>
              <a:rPr lang="en-US" dirty="0" smtClean="0"/>
              <a:t>变异检测算法</a:t>
            </a:r>
            <a:endParaRPr lang="en-US" dirty="0"/>
          </a:p>
        </p:txBody>
      </p:sp>
    </p:spTree>
    <p:extLst>
      <p:ext uri="{BB962C8B-B14F-4D97-AF65-F5344CB8AC3E}">
        <p14:creationId xmlns:p14="http://schemas.microsoft.com/office/powerpoint/2010/main" val="274062632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kumimoji="1" lang="zh-CN" altLang="en-US"/>
          </a:p>
        </p:txBody>
      </p:sp>
      <p:sp>
        <p:nvSpPr>
          <p:cNvPr id="3" name="矩形 2"/>
          <p:cNvSpPr/>
          <p:nvPr/>
        </p:nvSpPr>
        <p:spPr>
          <a:xfrm>
            <a:off x="2286000" y="2395835"/>
            <a:ext cx="4572000" cy="646331"/>
          </a:xfrm>
          <a:prstGeom prst="rect">
            <a:avLst/>
          </a:prstGeom>
        </p:spPr>
        <p:txBody>
          <a:bodyPr>
            <a:spAutoFit/>
          </a:bodyPr>
          <a:lstStyle/>
          <a:p>
            <a:r>
              <a:rPr lang="en-US" altLang="zh-CN" dirty="0"/>
              <a:t>/ifs5/BC_ONLINE_RD/USER/</a:t>
            </a:r>
            <a:r>
              <a:rPr lang="en-US" altLang="zh-CN" dirty="0" err="1"/>
              <a:t>huangshujia</a:t>
            </a:r>
            <a:r>
              <a:rPr lang="en-US" altLang="zh-CN" dirty="0"/>
              <a:t>/learn/</a:t>
            </a:r>
            <a:r>
              <a:rPr lang="en-US" altLang="zh-CN" dirty="0" err="1"/>
              <a:t>wgs</a:t>
            </a:r>
            <a:endParaRPr lang="zh-CN" altLang="en-US" dirty="0"/>
          </a:p>
        </p:txBody>
      </p:sp>
    </p:spTree>
    <p:extLst>
      <p:ext uri="{BB962C8B-B14F-4D97-AF65-F5344CB8AC3E}">
        <p14:creationId xmlns:p14="http://schemas.microsoft.com/office/powerpoint/2010/main" val="27401167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Thank you</a:t>
            </a:r>
            <a:endParaRPr lang="en-US" dirty="0"/>
          </a:p>
        </p:txBody>
      </p:sp>
      <p:sp>
        <p:nvSpPr>
          <p:cNvPr id="4" name="Subtitle 3"/>
          <p:cNvSpPr>
            <a:spLocks noGrp="1"/>
          </p:cNvSpPr>
          <p:nvPr>
            <p:ph type="subTitle" idx="1"/>
          </p:nvPr>
        </p:nvSpPr>
        <p:spPr/>
        <p:txBody>
          <a:bodyPr/>
          <a:lstStyle/>
          <a:p>
            <a:endParaRPr lang="en-US"/>
          </a:p>
        </p:txBody>
      </p:sp>
    </p:spTree>
    <p:extLst>
      <p:ext uri="{BB962C8B-B14F-4D97-AF65-F5344CB8AC3E}">
        <p14:creationId xmlns:p14="http://schemas.microsoft.com/office/powerpoint/2010/main" val="33280079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高通量测序技术</a:t>
            </a:r>
            <a:r>
              <a:rPr lang="zh-CN" altLang="en-US" dirty="0" smtClean="0"/>
              <a:t>（</a:t>
            </a:r>
            <a:r>
              <a:rPr lang="en-US" altLang="zh-CN" dirty="0" smtClean="0"/>
              <a:t>NGS</a:t>
            </a:r>
            <a:r>
              <a:rPr lang="zh-CN" altLang="en-US" dirty="0" smtClean="0"/>
              <a:t>）</a:t>
            </a:r>
            <a:r>
              <a:rPr lang="en-US" dirty="0" smtClean="0"/>
              <a:t>简介</a:t>
            </a:r>
            <a:endParaRPr lang="en-US" dirty="0"/>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310975751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0" y="0"/>
            <a:ext cx="9144000" cy="1614248"/>
          </a:xfrm>
          <a:prstGeom prst="rect">
            <a:avLst/>
          </a:prstGeom>
        </p:spPr>
      </p:pic>
      <p:sp>
        <p:nvSpPr>
          <p:cNvPr id="6" name="Rectangle 5"/>
          <p:cNvSpPr/>
          <p:nvPr/>
        </p:nvSpPr>
        <p:spPr>
          <a:xfrm>
            <a:off x="5361223" y="930401"/>
            <a:ext cx="1318935" cy="195385"/>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400" dirty="0" smtClean="0">
                <a:latin typeface="Arial"/>
                <a:cs typeface="Arial"/>
              </a:rPr>
              <a:t>Best</a:t>
            </a:r>
            <a:r>
              <a:rPr lang="zh-CN" altLang="en-US" sz="1400" dirty="0" smtClean="0">
                <a:latin typeface="Arial"/>
                <a:cs typeface="Arial"/>
              </a:rPr>
              <a:t> </a:t>
            </a:r>
            <a:r>
              <a:rPr lang="en-US" altLang="zh-CN" sz="1400" dirty="0" smtClean="0">
                <a:latin typeface="Arial"/>
                <a:cs typeface="Arial"/>
              </a:rPr>
              <a:t>practices</a:t>
            </a:r>
            <a:endParaRPr lang="en-US" sz="1400" dirty="0">
              <a:latin typeface="Arial"/>
              <a:cs typeface="Arial"/>
            </a:endParaRPr>
          </a:p>
        </p:txBody>
      </p:sp>
      <p:grpSp>
        <p:nvGrpSpPr>
          <p:cNvPr id="15" name="Group 14"/>
          <p:cNvGrpSpPr/>
          <p:nvPr/>
        </p:nvGrpSpPr>
        <p:grpSpPr>
          <a:xfrm>
            <a:off x="53795" y="1599702"/>
            <a:ext cx="2271175" cy="4101072"/>
            <a:chOff x="114855" y="1599702"/>
            <a:chExt cx="2271175" cy="4101072"/>
          </a:xfrm>
        </p:grpSpPr>
        <p:pic>
          <p:nvPicPr>
            <p:cNvPr id="7" name="Picture 6"/>
            <p:cNvPicPr>
              <a:picLocks noChangeAspect="1"/>
            </p:cNvPicPr>
            <p:nvPr/>
          </p:nvPicPr>
          <p:blipFill>
            <a:blip r:embed="rId3"/>
            <a:stretch>
              <a:fillRect/>
            </a:stretch>
          </p:blipFill>
          <p:spPr>
            <a:xfrm>
              <a:off x="200339" y="2044673"/>
              <a:ext cx="2136059" cy="3656101"/>
            </a:xfrm>
            <a:prstGeom prst="rect">
              <a:avLst/>
            </a:prstGeom>
          </p:spPr>
        </p:pic>
        <p:sp>
          <p:nvSpPr>
            <p:cNvPr id="11" name="TextBox 10"/>
            <p:cNvSpPr txBox="1"/>
            <p:nvPr/>
          </p:nvSpPr>
          <p:spPr>
            <a:xfrm>
              <a:off x="114855" y="1599702"/>
              <a:ext cx="2271175" cy="338554"/>
            </a:xfrm>
            <a:prstGeom prst="rect">
              <a:avLst/>
            </a:prstGeom>
            <a:noFill/>
          </p:spPr>
          <p:txBody>
            <a:bodyPr wrap="none" rtlCol="0">
              <a:spAutoFit/>
            </a:bodyPr>
            <a:lstStyle/>
            <a:p>
              <a:r>
                <a:rPr lang="en-US" altLang="zh-CN" sz="1600" dirty="0" smtClean="0">
                  <a:latin typeface="Arial"/>
                  <a:cs typeface="Arial"/>
                </a:rPr>
                <a:t>1.</a:t>
              </a:r>
              <a:r>
                <a:rPr lang="zh-CN" altLang="en-US" sz="1600" dirty="0" smtClean="0">
                  <a:latin typeface="Arial"/>
                  <a:cs typeface="Arial"/>
                </a:rPr>
                <a:t> </a:t>
              </a:r>
              <a:r>
                <a:rPr lang="en-US" altLang="zh-CN" sz="1600" dirty="0" smtClean="0">
                  <a:latin typeface="Arial"/>
                  <a:cs typeface="Arial"/>
                </a:rPr>
                <a:t>PRE-PROCESSING</a:t>
              </a:r>
              <a:endParaRPr lang="en-US" sz="1600" dirty="0">
                <a:latin typeface="Arial"/>
                <a:cs typeface="Arial"/>
              </a:endParaRPr>
            </a:p>
          </p:txBody>
        </p:sp>
      </p:grpSp>
      <p:grpSp>
        <p:nvGrpSpPr>
          <p:cNvPr id="14" name="Group 13"/>
          <p:cNvGrpSpPr/>
          <p:nvPr/>
        </p:nvGrpSpPr>
        <p:grpSpPr>
          <a:xfrm>
            <a:off x="3199965" y="1599702"/>
            <a:ext cx="2529759" cy="4043349"/>
            <a:chOff x="3370933" y="1599702"/>
            <a:chExt cx="2529759" cy="4043349"/>
          </a:xfrm>
        </p:grpSpPr>
        <p:pic>
          <p:nvPicPr>
            <p:cNvPr id="10" name="Picture 9"/>
            <p:cNvPicPr>
              <a:picLocks noChangeAspect="1"/>
            </p:cNvPicPr>
            <p:nvPr/>
          </p:nvPicPr>
          <p:blipFill>
            <a:blip r:embed="rId4"/>
            <a:stretch>
              <a:fillRect/>
            </a:stretch>
          </p:blipFill>
          <p:spPr>
            <a:xfrm>
              <a:off x="3533606" y="1973290"/>
              <a:ext cx="2153990" cy="3669761"/>
            </a:xfrm>
            <a:prstGeom prst="rect">
              <a:avLst/>
            </a:prstGeom>
          </p:spPr>
        </p:pic>
        <p:sp>
          <p:nvSpPr>
            <p:cNvPr id="12" name="TextBox 11"/>
            <p:cNvSpPr txBox="1"/>
            <p:nvPr/>
          </p:nvSpPr>
          <p:spPr>
            <a:xfrm>
              <a:off x="3370933" y="1599702"/>
              <a:ext cx="2529759" cy="338554"/>
            </a:xfrm>
            <a:prstGeom prst="rect">
              <a:avLst/>
            </a:prstGeom>
            <a:noFill/>
          </p:spPr>
          <p:txBody>
            <a:bodyPr wrap="none" rtlCol="0">
              <a:spAutoFit/>
            </a:bodyPr>
            <a:lstStyle/>
            <a:p>
              <a:r>
                <a:rPr lang="zh-CN" altLang="zh-CN" sz="1600" dirty="0">
                  <a:latin typeface="Arial"/>
                  <a:cs typeface="Arial"/>
                </a:rPr>
                <a:t>2</a:t>
              </a:r>
              <a:r>
                <a:rPr lang="en-US" altLang="zh-CN" sz="1600" dirty="0" smtClean="0">
                  <a:latin typeface="Arial"/>
                  <a:cs typeface="Arial"/>
                </a:rPr>
                <a:t>.</a:t>
              </a:r>
              <a:r>
                <a:rPr lang="zh-CN" altLang="en-US" sz="1600" dirty="0" smtClean="0">
                  <a:latin typeface="Arial"/>
                  <a:cs typeface="Arial"/>
                </a:rPr>
                <a:t> </a:t>
              </a:r>
              <a:r>
                <a:rPr lang="en-US" altLang="zh-CN" sz="1600" dirty="0" smtClean="0">
                  <a:latin typeface="Arial"/>
                  <a:cs typeface="Arial"/>
                </a:rPr>
                <a:t>VARIANT</a:t>
              </a:r>
              <a:r>
                <a:rPr lang="zh-CN" altLang="en-US" sz="1600" dirty="0" smtClean="0">
                  <a:latin typeface="Arial"/>
                  <a:cs typeface="Arial"/>
                </a:rPr>
                <a:t> </a:t>
              </a:r>
              <a:r>
                <a:rPr lang="en-US" altLang="zh-CN" sz="1600" dirty="0" smtClean="0">
                  <a:latin typeface="Arial"/>
                  <a:cs typeface="Arial"/>
                </a:rPr>
                <a:t>DISCOVERY</a:t>
              </a:r>
              <a:endParaRPr lang="en-US" sz="1600" dirty="0">
                <a:latin typeface="Arial"/>
                <a:cs typeface="Arial"/>
              </a:endParaRPr>
            </a:p>
          </p:txBody>
        </p:sp>
      </p:grpSp>
      <p:grpSp>
        <p:nvGrpSpPr>
          <p:cNvPr id="16" name="Group 15"/>
          <p:cNvGrpSpPr/>
          <p:nvPr/>
        </p:nvGrpSpPr>
        <p:grpSpPr>
          <a:xfrm>
            <a:off x="6381020" y="1599702"/>
            <a:ext cx="2696872" cy="4095059"/>
            <a:chOff x="6503140" y="1599702"/>
            <a:chExt cx="2696872" cy="4095059"/>
          </a:xfrm>
        </p:grpSpPr>
        <p:pic>
          <p:nvPicPr>
            <p:cNvPr id="9" name="Picture 8"/>
            <p:cNvPicPr>
              <a:picLocks noChangeAspect="1"/>
            </p:cNvPicPr>
            <p:nvPr/>
          </p:nvPicPr>
          <p:blipFill>
            <a:blip r:embed="rId5"/>
            <a:stretch>
              <a:fillRect/>
            </a:stretch>
          </p:blipFill>
          <p:spPr>
            <a:xfrm>
              <a:off x="6857256" y="2025702"/>
              <a:ext cx="2162558" cy="3669059"/>
            </a:xfrm>
            <a:prstGeom prst="rect">
              <a:avLst/>
            </a:prstGeom>
          </p:spPr>
        </p:pic>
        <p:sp>
          <p:nvSpPr>
            <p:cNvPr id="13" name="TextBox 12"/>
            <p:cNvSpPr txBox="1"/>
            <p:nvPr/>
          </p:nvSpPr>
          <p:spPr>
            <a:xfrm>
              <a:off x="6503140" y="1599702"/>
              <a:ext cx="2696872" cy="338554"/>
            </a:xfrm>
            <a:prstGeom prst="rect">
              <a:avLst/>
            </a:prstGeom>
            <a:noFill/>
          </p:spPr>
          <p:txBody>
            <a:bodyPr wrap="none" rtlCol="0">
              <a:spAutoFit/>
            </a:bodyPr>
            <a:lstStyle/>
            <a:p>
              <a:r>
                <a:rPr lang="zh-CN" altLang="zh-CN" sz="1600" dirty="0" smtClean="0">
                  <a:latin typeface="Arial"/>
                  <a:cs typeface="Arial"/>
                </a:rPr>
                <a:t>3</a:t>
              </a:r>
              <a:r>
                <a:rPr lang="en-US" altLang="zh-CN" sz="1600" dirty="0" smtClean="0">
                  <a:latin typeface="Arial"/>
                  <a:cs typeface="Arial"/>
                </a:rPr>
                <a:t>.</a:t>
              </a:r>
              <a:r>
                <a:rPr lang="zh-CN" altLang="en-US" sz="1600" dirty="0" smtClean="0">
                  <a:latin typeface="Arial"/>
                  <a:cs typeface="Arial"/>
                </a:rPr>
                <a:t> </a:t>
              </a:r>
              <a:r>
                <a:rPr lang="en-US" altLang="zh-CN" sz="1600" dirty="0" smtClean="0">
                  <a:latin typeface="Arial"/>
                  <a:cs typeface="Arial"/>
                </a:rPr>
                <a:t>CALLSET</a:t>
              </a:r>
              <a:r>
                <a:rPr lang="zh-CN" altLang="en-US" sz="1600" dirty="0" smtClean="0">
                  <a:latin typeface="Arial"/>
                  <a:cs typeface="Arial"/>
                </a:rPr>
                <a:t> </a:t>
              </a:r>
              <a:r>
                <a:rPr lang="en-US" altLang="zh-CN" sz="1600" dirty="0" smtClean="0">
                  <a:latin typeface="Arial"/>
                  <a:cs typeface="Arial"/>
                </a:rPr>
                <a:t>REFINEMENT</a:t>
              </a:r>
              <a:endParaRPr lang="en-US" sz="1600" dirty="0">
                <a:latin typeface="Arial"/>
                <a:cs typeface="Arial"/>
              </a:endParaRPr>
            </a:p>
          </p:txBody>
        </p:sp>
      </p:grpSp>
      <p:sp>
        <p:nvSpPr>
          <p:cNvPr id="17" name="Rounded Rectangle 16"/>
          <p:cNvSpPr/>
          <p:nvPr/>
        </p:nvSpPr>
        <p:spPr>
          <a:xfrm>
            <a:off x="139279" y="36636"/>
            <a:ext cx="8758415" cy="1318846"/>
          </a:xfrm>
          <a:prstGeom prst="roundRect">
            <a:avLst>
              <a:gd name="adj" fmla="val 8333"/>
            </a:avLst>
          </a:prstGeom>
          <a:noFill/>
          <a:ln w="28575" cmpd="sng">
            <a:solidFill>
              <a:schemeClr val="bg1">
                <a:lumMod val="50000"/>
              </a:schemeClr>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46467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665"/>
            <a:ext cx="8229600" cy="761735"/>
          </a:xfrm>
        </p:spPr>
        <p:txBody>
          <a:bodyPr>
            <a:normAutofit/>
          </a:bodyPr>
          <a:lstStyle/>
          <a:p>
            <a:r>
              <a:rPr lang="en-US" sz="3200" dirty="0" smtClean="0">
                <a:latin typeface="Songti SC Regular"/>
                <a:cs typeface="Songti SC Regular"/>
              </a:rPr>
              <a:t>高通量测序技术</a:t>
            </a:r>
            <a:endParaRPr lang="en-US" sz="3200" dirty="0">
              <a:latin typeface="Songti SC Regular"/>
              <a:cs typeface="Songti SC Regular"/>
            </a:endParaRPr>
          </a:p>
        </p:txBody>
      </p:sp>
      <p:pic>
        <p:nvPicPr>
          <p:cNvPr id="4" name="Picture 3"/>
          <p:cNvPicPr>
            <a:picLocks noChangeAspect="1"/>
          </p:cNvPicPr>
          <p:nvPr/>
        </p:nvPicPr>
        <p:blipFill>
          <a:blip r:embed="rId2"/>
          <a:stretch>
            <a:fillRect/>
          </a:stretch>
        </p:blipFill>
        <p:spPr>
          <a:xfrm>
            <a:off x="0" y="887522"/>
            <a:ext cx="4965700" cy="4738578"/>
          </a:xfrm>
          <a:prstGeom prst="rect">
            <a:avLst/>
          </a:prstGeom>
        </p:spPr>
      </p:pic>
      <p:pic>
        <p:nvPicPr>
          <p:cNvPr id="5" name="Picture 4"/>
          <p:cNvPicPr>
            <a:picLocks noChangeAspect="1"/>
          </p:cNvPicPr>
          <p:nvPr/>
        </p:nvPicPr>
        <p:blipFill>
          <a:blip r:embed="rId3" cstate="print"/>
          <a:stretch>
            <a:fillRect/>
          </a:stretch>
        </p:blipFill>
        <p:spPr>
          <a:xfrm>
            <a:off x="4965700" y="1065322"/>
            <a:ext cx="4248472" cy="4464496"/>
          </a:xfrm>
          <a:prstGeom prst="rect">
            <a:avLst/>
          </a:prstGeom>
        </p:spPr>
      </p:pic>
      <p:cxnSp>
        <p:nvCxnSpPr>
          <p:cNvPr id="7" name="Straight Connector 6"/>
          <p:cNvCxnSpPr/>
          <p:nvPr/>
        </p:nvCxnSpPr>
        <p:spPr>
          <a:xfrm flipV="1">
            <a:off x="4965700" y="838200"/>
            <a:ext cx="0" cy="4876800"/>
          </a:xfrm>
          <a:prstGeom prst="line">
            <a:avLst/>
          </a:prstGeom>
          <a:ln>
            <a:solidFill>
              <a:schemeClr val="bg1">
                <a:lumMod val="65000"/>
              </a:schemeClr>
            </a:solidFill>
            <a:prstDash val="dash"/>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0203843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9400" y="127001"/>
            <a:ext cx="8763000" cy="850900"/>
          </a:xfrm>
        </p:spPr>
        <p:txBody>
          <a:bodyPr>
            <a:noAutofit/>
          </a:bodyPr>
          <a:lstStyle/>
          <a:p>
            <a:r>
              <a:rPr lang="zh-CN" altLang="en-US" sz="3200" dirty="0" smtClean="0">
                <a:latin typeface="Songti SC Regular"/>
                <a:cs typeface="Songti SC Regular"/>
              </a:rPr>
              <a:t>测序专</a:t>
            </a:r>
            <a:r>
              <a:rPr lang="en-US" sz="3200" dirty="0" smtClean="0">
                <a:latin typeface="Songti SC Regular"/>
                <a:cs typeface="Songti SC Regular"/>
              </a:rPr>
              <a:t>用术语：</a:t>
            </a:r>
            <a:br>
              <a:rPr lang="en-US" sz="3200" dirty="0" smtClean="0">
                <a:latin typeface="Songti SC Regular"/>
                <a:cs typeface="Songti SC Regular"/>
              </a:rPr>
            </a:br>
            <a:r>
              <a:rPr lang="en-US" sz="3200" dirty="0" smtClean="0">
                <a:latin typeface="Arial"/>
                <a:cs typeface="Arial"/>
              </a:rPr>
              <a:t>libraries</a:t>
            </a:r>
            <a:r>
              <a:rPr lang="en-US" altLang="zh-CN" sz="3200" dirty="0" smtClean="0">
                <a:latin typeface="Arial"/>
                <a:cs typeface="Arial"/>
              </a:rPr>
              <a:t>(</a:t>
            </a:r>
            <a:r>
              <a:rPr lang="zh-CN" altLang="en-US" sz="3200" dirty="0" smtClean="0">
                <a:latin typeface="Arial"/>
                <a:cs typeface="Arial"/>
              </a:rPr>
              <a:t>文库</a:t>
            </a:r>
            <a:r>
              <a:rPr lang="en-US" altLang="zh-CN" sz="3200" dirty="0" smtClean="0">
                <a:latin typeface="Arial"/>
                <a:cs typeface="Arial"/>
              </a:rPr>
              <a:t>)</a:t>
            </a:r>
            <a:r>
              <a:rPr lang="zh-CN" altLang="en-US" sz="3200" dirty="0" smtClean="0">
                <a:latin typeface="Arial"/>
                <a:cs typeface="Arial"/>
              </a:rPr>
              <a:t>,</a:t>
            </a:r>
            <a:r>
              <a:rPr lang="en-US" altLang="zh-CN" sz="3200" dirty="0" smtClean="0">
                <a:latin typeface="Arial"/>
                <a:cs typeface="Arial"/>
              </a:rPr>
              <a:t>Insert</a:t>
            </a:r>
            <a:r>
              <a:rPr lang="zh-CN" altLang="en-US" sz="3200" dirty="0" smtClean="0">
                <a:latin typeface="Arial"/>
                <a:cs typeface="Arial"/>
              </a:rPr>
              <a:t> </a:t>
            </a:r>
            <a:r>
              <a:rPr lang="en-US" altLang="zh-CN" sz="3200" dirty="0" smtClean="0">
                <a:latin typeface="Arial"/>
                <a:cs typeface="Arial"/>
              </a:rPr>
              <a:t>size</a:t>
            </a:r>
            <a:r>
              <a:rPr lang="zh-CN" altLang="en-US" sz="3200" dirty="0" smtClean="0">
                <a:latin typeface="Arial"/>
                <a:cs typeface="Arial"/>
              </a:rPr>
              <a:t>,</a:t>
            </a:r>
            <a:r>
              <a:rPr lang="en-US" sz="3200" dirty="0" smtClean="0">
                <a:latin typeface="Arial"/>
                <a:cs typeface="Arial"/>
              </a:rPr>
              <a:t>lanes, and </a:t>
            </a:r>
            <a:r>
              <a:rPr lang="en-US" sz="3200" dirty="0" err="1" smtClean="0">
                <a:latin typeface="Arial"/>
                <a:cs typeface="Arial"/>
              </a:rPr>
              <a:t>flowcells</a:t>
            </a:r>
            <a:endParaRPr lang="en-US" sz="3200" dirty="0">
              <a:latin typeface="Arial"/>
              <a:cs typeface="Arial"/>
            </a:endParaRPr>
          </a:p>
        </p:txBody>
      </p:sp>
      <p:pic>
        <p:nvPicPr>
          <p:cNvPr id="4" name="Picture 3"/>
          <p:cNvPicPr>
            <a:picLocks noChangeAspect="1"/>
          </p:cNvPicPr>
          <p:nvPr/>
        </p:nvPicPr>
        <p:blipFill>
          <a:blip r:embed="rId2"/>
          <a:stretch>
            <a:fillRect/>
          </a:stretch>
        </p:blipFill>
        <p:spPr>
          <a:xfrm>
            <a:off x="507999" y="1155700"/>
            <a:ext cx="4038601" cy="3404851"/>
          </a:xfrm>
          <a:prstGeom prst="rect">
            <a:avLst/>
          </a:prstGeom>
        </p:spPr>
      </p:pic>
      <p:pic>
        <p:nvPicPr>
          <p:cNvPr id="5" name="Picture 4"/>
          <p:cNvPicPr>
            <a:picLocks noChangeAspect="1"/>
          </p:cNvPicPr>
          <p:nvPr/>
        </p:nvPicPr>
        <p:blipFill>
          <a:blip r:embed="rId3"/>
          <a:stretch>
            <a:fillRect/>
          </a:stretch>
        </p:blipFill>
        <p:spPr>
          <a:xfrm>
            <a:off x="5382358" y="1155700"/>
            <a:ext cx="2999642" cy="3390900"/>
          </a:xfrm>
          <a:prstGeom prst="rect">
            <a:avLst/>
          </a:prstGeom>
        </p:spPr>
      </p:pic>
      <p:sp>
        <p:nvSpPr>
          <p:cNvPr id="6" name="TextBox 5"/>
          <p:cNvSpPr txBox="1"/>
          <p:nvPr/>
        </p:nvSpPr>
        <p:spPr>
          <a:xfrm>
            <a:off x="912679" y="4665990"/>
            <a:ext cx="3236784" cy="523220"/>
          </a:xfrm>
          <a:prstGeom prst="rect">
            <a:avLst/>
          </a:prstGeom>
          <a:noFill/>
        </p:spPr>
        <p:txBody>
          <a:bodyPr wrap="none" rtlCol="0">
            <a:spAutoFit/>
          </a:bodyPr>
          <a:lstStyle/>
          <a:p>
            <a:pPr algn="ctr"/>
            <a:r>
              <a:rPr lang="zh-CN" altLang="en-US" sz="1400" dirty="0" smtClean="0"/>
              <a:t>测序时，都需要构建一个一定插入</a:t>
            </a:r>
            <a:r>
              <a:rPr lang="zh-CN" altLang="en-US" sz="1400" b="1" dirty="0" smtClean="0"/>
              <a:t>片段</a:t>
            </a:r>
            <a:endParaRPr lang="en-US" altLang="zh-CN" sz="1400" b="1" dirty="0" smtClean="0"/>
          </a:p>
          <a:p>
            <a:pPr algn="ctr"/>
            <a:r>
              <a:rPr lang="zh-CN" altLang="en-US" sz="1400" b="1" dirty="0" smtClean="0"/>
              <a:t>长度</a:t>
            </a:r>
            <a:r>
              <a:rPr lang="zh-CN" altLang="en-US" sz="1400" dirty="0" smtClean="0"/>
              <a:t>的</a:t>
            </a:r>
            <a:r>
              <a:rPr lang="zh-CN" altLang="en-US" sz="1400" b="1" dirty="0" smtClean="0"/>
              <a:t>测序文库</a:t>
            </a:r>
            <a:endParaRPr lang="en-US" sz="1400" b="1" dirty="0"/>
          </a:p>
        </p:txBody>
      </p:sp>
      <p:sp>
        <p:nvSpPr>
          <p:cNvPr id="7" name="TextBox 6"/>
          <p:cNvSpPr txBox="1"/>
          <p:nvPr/>
        </p:nvSpPr>
        <p:spPr>
          <a:xfrm>
            <a:off x="4810974" y="4653290"/>
            <a:ext cx="4341089" cy="523220"/>
          </a:xfrm>
          <a:prstGeom prst="rect">
            <a:avLst/>
          </a:prstGeom>
          <a:noFill/>
        </p:spPr>
        <p:txBody>
          <a:bodyPr wrap="none" rtlCol="0">
            <a:spAutoFit/>
          </a:bodyPr>
          <a:lstStyle/>
          <a:p>
            <a:pPr algn="ctr"/>
            <a:r>
              <a:rPr lang="zh-CN" altLang="en-US" sz="1400" dirty="0" smtClean="0"/>
              <a:t>高通量测序过程就发生在这样的微流板（</a:t>
            </a:r>
            <a:r>
              <a:rPr lang="en-US" altLang="zh-CN" sz="1400" dirty="0" err="1" smtClean="0"/>
              <a:t>flowcell</a:t>
            </a:r>
            <a:r>
              <a:rPr lang="zh-CN" altLang="en-US" sz="1400" dirty="0" smtClean="0"/>
              <a:t>）</a:t>
            </a:r>
            <a:r>
              <a:rPr lang="zh-CN" altLang="zh-CN" sz="1400" dirty="0" smtClean="0"/>
              <a:t>，</a:t>
            </a:r>
            <a:endParaRPr lang="en-US" altLang="zh-CN" sz="1400" dirty="0" smtClean="0"/>
          </a:p>
          <a:p>
            <a:pPr algn="ctr"/>
            <a:r>
              <a:rPr lang="zh-CN" altLang="en-US" sz="1400" dirty="0" smtClean="0"/>
              <a:t>它由</a:t>
            </a:r>
            <a:r>
              <a:rPr lang="en-US" altLang="zh-CN" sz="1400" dirty="0" smtClean="0"/>
              <a:t>8</a:t>
            </a:r>
            <a:r>
              <a:rPr lang="zh-CN" altLang="en-US" sz="1400" dirty="0" smtClean="0"/>
              <a:t>个独立</a:t>
            </a:r>
            <a:r>
              <a:rPr lang="en-US" altLang="zh-CN" sz="1400" dirty="0" smtClean="0"/>
              <a:t>lanes</a:t>
            </a:r>
            <a:r>
              <a:rPr lang="zh-CN" altLang="en-US" sz="1400" dirty="0" smtClean="0"/>
              <a:t>构成，跑完一次称为一个</a:t>
            </a:r>
            <a:r>
              <a:rPr lang="en-US" altLang="zh-CN" sz="1400" dirty="0" smtClean="0"/>
              <a:t>run</a:t>
            </a:r>
            <a:endParaRPr lang="en-US" altLang="zh-CN" sz="1400" b="1" dirty="0" smtClean="0"/>
          </a:p>
        </p:txBody>
      </p:sp>
    </p:spTree>
    <p:extLst>
      <p:ext uri="{BB962C8B-B14F-4D97-AF65-F5344CB8AC3E}">
        <p14:creationId xmlns:p14="http://schemas.microsoft.com/office/powerpoint/2010/main" val="194668022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2700" y="2171996"/>
            <a:ext cx="9144000" cy="1701209"/>
          </a:xfrm>
          <a:prstGeom prst="rect">
            <a:avLst/>
          </a:prstGeom>
        </p:spPr>
      </p:pic>
      <p:sp>
        <p:nvSpPr>
          <p:cNvPr id="5" name="Title 4"/>
          <p:cNvSpPr>
            <a:spLocks noGrp="1"/>
          </p:cNvSpPr>
          <p:nvPr>
            <p:ph type="title"/>
          </p:nvPr>
        </p:nvSpPr>
        <p:spPr/>
        <p:txBody>
          <a:bodyPr/>
          <a:lstStyle/>
          <a:p>
            <a:r>
              <a:rPr lang="zh-CN" altLang="en-US" dirty="0" smtClean="0"/>
              <a:t>一次测序的数据产出量</a:t>
            </a:r>
            <a:endParaRPr lang="en-US" dirty="0"/>
          </a:p>
        </p:txBody>
      </p:sp>
    </p:spTree>
    <p:extLst>
      <p:ext uri="{BB962C8B-B14F-4D97-AF65-F5344CB8AC3E}">
        <p14:creationId xmlns:p14="http://schemas.microsoft.com/office/powerpoint/2010/main" val="156248566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952500"/>
          </a:xfrm>
        </p:spPr>
        <p:txBody>
          <a:bodyPr>
            <a:noAutofit/>
          </a:bodyPr>
          <a:lstStyle/>
          <a:p>
            <a:r>
              <a:rPr lang="zh-CN" altLang="en-US" sz="3200" dirty="0" smtClean="0"/>
              <a:t>测序之后产出的</a:t>
            </a:r>
            <a:r>
              <a:rPr lang="en-US" altLang="zh-CN" sz="3200" dirty="0" smtClean="0"/>
              <a:t>reads</a:t>
            </a:r>
            <a:r>
              <a:rPr lang="zh-CN" altLang="en-US" sz="3200" dirty="0" smtClean="0"/>
              <a:t>必须与参考基因组</a:t>
            </a:r>
            <a:r>
              <a:rPr lang="en-US" altLang="zh-CN" sz="3200" dirty="0" smtClean="0"/>
              <a:t/>
            </a:r>
            <a:br>
              <a:rPr lang="en-US" altLang="zh-CN" sz="3200" dirty="0" smtClean="0"/>
            </a:br>
            <a:r>
              <a:rPr lang="zh-CN" altLang="en-US" sz="3200" dirty="0" smtClean="0"/>
              <a:t>作比对</a:t>
            </a:r>
            <a:endParaRPr lang="en-US" sz="3200" dirty="0"/>
          </a:p>
        </p:txBody>
      </p:sp>
      <p:pic>
        <p:nvPicPr>
          <p:cNvPr id="3" name="Picture 2"/>
          <p:cNvPicPr>
            <a:picLocks noChangeAspect="1"/>
          </p:cNvPicPr>
          <p:nvPr/>
        </p:nvPicPr>
        <p:blipFill>
          <a:blip r:embed="rId2"/>
          <a:stretch>
            <a:fillRect/>
          </a:stretch>
        </p:blipFill>
        <p:spPr>
          <a:xfrm>
            <a:off x="0" y="1039033"/>
            <a:ext cx="9144000" cy="4675967"/>
          </a:xfrm>
          <a:prstGeom prst="rect">
            <a:avLst/>
          </a:prstGeom>
        </p:spPr>
      </p:pic>
    </p:spTree>
    <p:extLst>
      <p:ext uri="{BB962C8B-B14F-4D97-AF65-F5344CB8AC3E}">
        <p14:creationId xmlns:p14="http://schemas.microsoft.com/office/powerpoint/2010/main" val="147720702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0" y="190500"/>
            <a:ext cx="9144000" cy="5323096"/>
          </a:xfrm>
          <a:prstGeom prst="rect">
            <a:avLst/>
          </a:prstGeom>
        </p:spPr>
      </p:pic>
    </p:spTree>
    <p:extLst>
      <p:ext uri="{BB962C8B-B14F-4D97-AF65-F5344CB8AC3E}">
        <p14:creationId xmlns:p14="http://schemas.microsoft.com/office/powerpoint/2010/main" val="40983948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ctrTitle"/>
          </p:nvPr>
        </p:nvSpPr>
        <p:spPr>
          <a:xfrm>
            <a:off x="2123728" y="37187"/>
            <a:ext cx="5542384" cy="767788"/>
          </a:xfrm>
        </p:spPr>
        <p:txBody>
          <a:bodyPr/>
          <a:lstStyle/>
          <a:p>
            <a:r>
              <a:rPr lang="en-US" altLang="zh-CN" dirty="0" smtClean="0"/>
              <a:t>Overview</a:t>
            </a:r>
            <a:r>
              <a:rPr lang="en-US" altLang="zh-CN" dirty="0"/>
              <a:t> </a:t>
            </a:r>
            <a:r>
              <a:rPr lang="en-US" altLang="zh-CN" dirty="0" smtClean="0"/>
              <a:t>-History</a:t>
            </a:r>
            <a:endParaRPr lang="zh-CN" altLang="en-US" dirty="0"/>
          </a:p>
        </p:txBody>
      </p:sp>
      <p:grpSp>
        <p:nvGrpSpPr>
          <p:cNvPr id="4" name="组合 3"/>
          <p:cNvGrpSpPr/>
          <p:nvPr/>
        </p:nvGrpSpPr>
        <p:grpSpPr>
          <a:xfrm>
            <a:off x="0" y="997293"/>
            <a:ext cx="9144000" cy="3660407"/>
            <a:chOff x="0" y="116632"/>
            <a:chExt cx="9180512" cy="5544616"/>
          </a:xfrm>
        </p:grpSpPr>
        <p:sp>
          <p:nvSpPr>
            <p:cNvPr id="6" name="右箭头 4"/>
            <p:cNvSpPr/>
            <p:nvPr/>
          </p:nvSpPr>
          <p:spPr>
            <a:xfrm>
              <a:off x="0" y="3068960"/>
              <a:ext cx="9144000" cy="720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solidFill>
                  <a:schemeClr val="tx1"/>
                </a:solidFill>
                <a:latin typeface="Times New Roman"/>
                <a:cs typeface="Times New Roman"/>
              </a:endParaRPr>
            </a:p>
          </p:txBody>
        </p:sp>
        <p:sp>
          <p:nvSpPr>
            <p:cNvPr id="7" name="圆角矩形 5"/>
            <p:cNvSpPr/>
            <p:nvPr/>
          </p:nvSpPr>
          <p:spPr>
            <a:xfrm>
              <a:off x="395536" y="980728"/>
              <a:ext cx="1008112" cy="792088"/>
            </a:xfrm>
            <a:prstGeom prst="round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dirty="0" smtClean="0">
                  <a:solidFill>
                    <a:schemeClr val="tx1"/>
                  </a:solidFill>
                  <a:latin typeface="Times New Roman"/>
                  <a:cs typeface="Times New Roman"/>
                </a:rPr>
                <a:t>DNA</a:t>
              </a:r>
              <a:r>
                <a:rPr lang="zh-CN" altLang="en-US" sz="1100" dirty="0" smtClean="0">
                  <a:solidFill>
                    <a:schemeClr val="tx1"/>
                  </a:solidFill>
                  <a:latin typeface="Times New Roman"/>
                  <a:cs typeface="Times New Roman"/>
                </a:rPr>
                <a:t>双螺旋</a:t>
              </a:r>
            </a:p>
            <a:p>
              <a:pPr algn="ctr"/>
              <a:r>
                <a:rPr lang="en-US" altLang="zh-CN" sz="1100" dirty="0" smtClean="0">
                  <a:solidFill>
                    <a:schemeClr val="tx1"/>
                  </a:solidFill>
                  <a:latin typeface="Times New Roman"/>
                  <a:cs typeface="Times New Roman"/>
                </a:rPr>
                <a:t>(1953)</a:t>
              </a:r>
            </a:p>
            <a:p>
              <a:pPr algn="ctr"/>
              <a:r>
                <a:rPr lang="zh-CN" altLang="en-US" sz="1100" dirty="0" smtClean="0">
                  <a:solidFill>
                    <a:schemeClr val="tx1"/>
                  </a:solidFill>
                  <a:latin typeface="Times New Roman"/>
                  <a:cs typeface="Times New Roman"/>
                </a:rPr>
                <a:t>中心法则</a:t>
              </a:r>
              <a:endParaRPr lang="en-US" altLang="zh-CN" sz="1100" dirty="0" smtClean="0">
                <a:solidFill>
                  <a:schemeClr val="tx1"/>
                </a:solidFill>
                <a:latin typeface="Times New Roman"/>
                <a:cs typeface="Times New Roman"/>
              </a:endParaRPr>
            </a:p>
            <a:p>
              <a:pPr algn="ctr"/>
              <a:r>
                <a:rPr lang="zh-CN" altLang="en-US" sz="1100" dirty="0" smtClean="0">
                  <a:solidFill>
                    <a:schemeClr val="tx1"/>
                  </a:solidFill>
                  <a:latin typeface="Times New Roman"/>
                  <a:cs typeface="Times New Roman"/>
                </a:rPr>
                <a:t>（</a:t>
              </a:r>
              <a:r>
                <a:rPr lang="en-US" altLang="zh-CN" sz="1100" dirty="0" smtClean="0">
                  <a:solidFill>
                    <a:schemeClr val="tx1"/>
                  </a:solidFill>
                  <a:latin typeface="Times New Roman"/>
                  <a:cs typeface="Times New Roman"/>
                </a:rPr>
                <a:t>1958</a:t>
              </a:r>
              <a:r>
                <a:rPr lang="zh-CN" altLang="en-US" sz="1100" dirty="0" smtClean="0">
                  <a:solidFill>
                    <a:schemeClr val="tx1"/>
                  </a:solidFill>
                  <a:latin typeface="Times New Roman"/>
                  <a:cs typeface="Times New Roman"/>
                </a:rPr>
                <a:t>）</a:t>
              </a:r>
              <a:endParaRPr lang="zh-CN" altLang="en-US" sz="1100" dirty="0">
                <a:solidFill>
                  <a:schemeClr val="tx1"/>
                </a:solidFill>
                <a:latin typeface="Times New Roman"/>
                <a:cs typeface="Times New Roman"/>
              </a:endParaRPr>
            </a:p>
          </p:txBody>
        </p:sp>
        <p:sp>
          <p:nvSpPr>
            <p:cNvPr id="8" name="圆角矩形 6"/>
            <p:cNvSpPr/>
            <p:nvPr/>
          </p:nvSpPr>
          <p:spPr>
            <a:xfrm>
              <a:off x="0" y="3861048"/>
              <a:ext cx="899592" cy="792088"/>
            </a:xfrm>
            <a:prstGeom prst="round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dirty="0" smtClean="0">
                  <a:solidFill>
                    <a:schemeClr val="tx1"/>
                  </a:solidFill>
                  <a:latin typeface="Times New Roman"/>
                  <a:cs typeface="Times New Roman"/>
                </a:rPr>
                <a:t>DNA</a:t>
              </a:r>
              <a:r>
                <a:rPr lang="zh-CN" altLang="en-US" sz="1100" dirty="0" smtClean="0">
                  <a:solidFill>
                    <a:schemeClr val="tx1"/>
                  </a:solidFill>
                  <a:latin typeface="Times New Roman"/>
                  <a:cs typeface="Times New Roman"/>
                </a:rPr>
                <a:t>是遗</a:t>
              </a:r>
            </a:p>
            <a:p>
              <a:pPr algn="ctr"/>
              <a:r>
                <a:rPr lang="zh-CN" altLang="en-US" sz="1100" dirty="0" smtClean="0">
                  <a:solidFill>
                    <a:schemeClr val="tx1"/>
                  </a:solidFill>
                  <a:latin typeface="Times New Roman"/>
                  <a:cs typeface="Times New Roman"/>
                </a:rPr>
                <a:t>传物质</a:t>
              </a:r>
            </a:p>
            <a:p>
              <a:pPr algn="ctr"/>
              <a:r>
                <a:rPr lang="en-US" altLang="zh-CN" sz="1100" dirty="0" smtClean="0">
                  <a:solidFill>
                    <a:schemeClr val="tx1"/>
                  </a:solidFill>
                  <a:latin typeface="Times New Roman"/>
                  <a:cs typeface="Times New Roman"/>
                </a:rPr>
                <a:t>(1952) </a:t>
              </a:r>
              <a:endParaRPr lang="zh-CN" altLang="en-US" sz="1100" dirty="0">
                <a:solidFill>
                  <a:schemeClr val="tx1"/>
                </a:solidFill>
                <a:latin typeface="Times New Roman"/>
                <a:cs typeface="Times New Roman"/>
              </a:endParaRPr>
            </a:p>
          </p:txBody>
        </p:sp>
        <p:sp>
          <p:nvSpPr>
            <p:cNvPr id="9" name="圆角矩形 7"/>
            <p:cNvSpPr/>
            <p:nvPr/>
          </p:nvSpPr>
          <p:spPr>
            <a:xfrm>
              <a:off x="1043608" y="1916832"/>
              <a:ext cx="1008112" cy="504056"/>
            </a:xfrm>
            <a:prstGeom prst="round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dirty="0" smtClean="0">
                  <a:solidFill>
                    <a:schemeClr val="tx1"/>
                  </a:solidFill>
                  <a:latin typeface="Times New Roman"/>
                  <a:cs typeface="Times New Roman"/>
                </a:rPr>
                <a:t>遗传密码</a:t>
              </a:r>
              <a:endParaRPr lang="en-US" altLang="zh-CN" sz="1100" dirty="0" smtClean="0">
                <a:solidFill>
                  <a:schemeClr val="tx1"/>
                </a:solidFill>
                <a:latin typeface="Times New Roman"/>
                <a:cs typeface="Times New Roman"/>
              </a:endParaRPr>
            </a:p>
            <a:p>
              <a:pPr algn="ctr"/>
              <a:r>
                <a:rPr lang="en-US" altLang="zh-CN" sz="1100" dirty="0" smtClean="0">
                  <a:solidFill>
                    <a:schemeClr val="tx1"/>
                  </a:solidFill>
                  <a:latin typeface="Times New Roman"/>
                  <a:cs typeface="Times New Roman"/>
                </a:rPr>
                <a:t>(1966) </a:t>
              </a:r>
              <a:endParaRPr lang="zh-CN" altLang="en-US" sz="1100" dirty="0">
                <a:solidFill>
                  <a:schemeClr val="tx1"/>
                </a:solidFill>
                <a:latin typeface="Times New Roman"/>
                <a:cs typeface="Times New Roman"/>
              </a:endParaRPr>
            </a:p>
          </p:txBody>
        </p:sp>
        <p:sp>
          <p:nvSpPr>
            <p:cNvPr id="10" name="圆角矩形 8"/>
            <p:cNvSpPr/>
            <p:nvPr/>
          </p:nvSpPr>
          <p:spPr>
            <a:xfrm>
              <a:off x="1691680" y="5085184"/>
              <a:ext cx="1080120" cy="576064"/>
            </a:xfrm>
            <a:prstGeom prst="round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dirty="0" smtClean="0">
                  <a:solidFill>
                    <a:schemeClr val="tx1"/>
                  </a:solidFill>
                  <a:latin typeface="Times New Roman"/>
                  <a:cs typeface="Times New Roman"/>
                </a:rPr>
                <a:t>DNA</a:t>
              </a:r>
              <a:r>
                <a:rPr lang="zh-CN" altLang="en-US" sz="1100" dirty="0" smtClean="0">
                  <a:solidFill>
                    <a:schemeClr val="tx1"/>
                  </a:solidFill>
                  <a:latin typeface="Times New Roman"/>
                  <a:cs typeface="Times New Roman"/>
                </a:rPr>
                <a:t>重组技术</a:t>
              </a:r>
            </a:p>
            <a:p>
              <a:pPr algn="ctr"/>
              <a:r>
                <a:rPr lang="en-US" altLang="zh-CN" sz="1100" dirty="0" smtClean="0">
                  <a:solidFill>
                    <a:schemeClr val="tx1"/>
                  </a:solidFill>
                  <a:latin typeface="Times New Roman"/>
                  <a:cs typeface="Times New Roman"/>
                </a:rPr>
                <a:t>(1974) </a:t>
              </a:r>
              <a:endParaRPr lang="zh-CN" altLang="en-US" sz="1100" dirty="0">
                <a:solidFill>
                  <a:schemeClr val="tx1"/>
                </a:solidFill>
                <a:latin typeface="Times New Roman"/>
                <a:cs typeface="Times New Roman"/>
              </a:endParaRPr>
            </a:p>
          </p:txBody>
        </p:sp>
        <p:sp>
          <p:nvSpPr>
            <p:cNvPr id="11" name="圆角矩形 9"/>
            <p:cNvSpPr/>
            <p:nvPr/>
          </p:nvSpPr>
          <p:spPr>
            <a:xfrm>
              <a:off x="2267744" y="764704"/>
              <a:ext cx="1080120" cy="360040"/>
            </a:xfrm>
            <a:prstGeom prst="round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dirty="0" smtClean="0">
                  <a:solidFill>
                    <a:schemeClr val="tx1"/>
                  </a:solidFill>
                  <a:latin typeface="Times New Roman"/>
                  <a:cs typeface="Times New Roman"/>
                </a:rPr>
                <a:t>PCR</a:t>
              </a:r>
            </a:p>
            <a:p>
              <a:pPr algn="ctr"/>
              <a:r>
                <a:rPr lang="en-US" altLang="zh-CN" sz="1100" dirty="0" smtClean="0">
                  <a:solidFill>
                    <a:schemeClr val="tx1"/>
                  </a:solidFill>
                  <a:latin typeface="Times New Roman"/>
                  <a:cs typeface="Times New Roman"/>
                </a:rPr>
                <a:t>(1983) </a:t>
              </a:r>
              <a:endParaRPr lang="zh-CN" altLang="en-US" sz="1100" dirty="0">
                <a:solidFill>
                  <a:schemeClr val="tx1"/>
                </a:solidFill>
                <a:latin typeface="Times New Roman"/>
                <a:cs typeface="Times New Roman"/>
              </a:endParaRPr>
            </a:p>
          </p:txBody>
        </p:sp>
        <p:sp>
          <p:nvSpPr>
            <p:cNvPr id="12" name="圆角矩形 10"/>
            <p:cNvSpPr/>
            <p:nvPr/>
          </p:nvSpPr>
          <p:spPr>
            <a:xfrm>
              <a:off x="1907704" y="3717032"/>
              <a:ext cx="1080120" cy="576064"/>
            </a:xfrm>
            <a:prstGeom prst="round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dirty="0" smtClean="0">
                  <a:solidFill>
                    <a:schemeClr val="tx1"/>
                  </a:solidFill>
                  <a:latin typeface="Times New Roman"/>
                  <a:cs typeface="Times New Roman"/>
                </a:rPr>
                <a:t>化学降解</a:t>
              </a:r>
            </a:p>
            <a:p>
              <a:pPr algn="ctr"/>
              <a:r>
                <a:rPr lang="zh-CN" altLang="en-US" sz="1100" dirty="0" smtClean="0">
                  <a:solidFill>
                    <a:schemeClr val="tx1"/>
                  </a:solidFill>
                  <a:latin typeface="Times New Roman"/>
                  <a:cs typeface="Times New Roman"/>
                </a:rPr>
                <a:t>和</a:t>
              </a:r>
              <a:r>
                <a:rPr lang="en-US" altLang="zh-CN" sz="1100" dirty="0" smtClean="0">
                  <a:solidFill>
                    <a:schemeClr val="tx1"/>
                  </a:solidFill>
                  <a:latin typeface="Times New Roman"/>
                  <a:cs typeface="Times New Roman"/>
                </a:rPr>
                <a:t>Sanger</a:t>
              </a:r>
            </a:p>
            <a:p>
              <a:pPr algn="ctr"/>
              <a:r>
                <a:rPr lang="en-US" altLang="zh-CN" sz="1100" dirty="0" smtClean="0">
                  <a:solidFill>
                    <a:schemeClr val="tx1"/>
                  </a:solidFill>
                  <a:latin typeface="Times New Roman"/>
                  <a:cs typeface="Times New Roman"/>
                </a:rPr>
                <a:t>(1977) </a:t>
              </a:r>
              <a:endParaRPr lang="zh-CN" altLang="en-US" sz="1100" dirty="0">
                <a:solidFill>
                  <a:schemeClr val="tx1"/>
                </a:solidFill>
                <a:latin typeface="Times New Roman"/>
                <a:cs typeface="Times New Roman"/>
              </a:endParaRPr>
            </a:p>
          </p:txBody>
        </p:sp>
        <p:sp>
          <p:nvSpPr>
            <p:cNvPr id="13" name="圆角矩形 11"/>
            <p:cNvSpPr/>
            <p:nvPr/>
          </p:nvSpPr>
          <p:spPr>
            <a:xfrm>
              <a:off x="2771800" y="4437112"/>
              <a:ext cx="1080120" cy="576064"/>
            </a:xfrm>
            <a:prstGeom prst="round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dirty="0" smtClean="0">
                  <a:solidFill>
                    <a:schemeClr val="tx1"/>
                  </a:solidFill>
                  <a:latin typeface="Times New Roman"/>
                  <a:cs typeface="Times New Roman"/>
                </a:rPr>
                <a:t>第一台自动</a:t>
              </a:r>
            </a:p>
            <a:p>
              <a:pPr algn="ctr"/>
              <a:r>
                <a:rPr lang="zh-CN" altLang="en-US" sz="1100" dirty="0" smtClean="0">
                  <a:solidFill>
                    <a:schemeClr val="tx1"/>
                  </a:solidFill>
                  <a:latin typeface="Times New Roman"/>
                  <a:cs typeface="Times New Roman"/>
                </a:rPr>
                <a:t>测序仪</a:t>
              </a:r>
              <a:endParaRPr lang="en-US" altLang="zh-CN" sz="1100" dirty="0" smtClean="0">
                <a:solidFill>
                  <a:schemeClr val="tx1"/>
                </a:solidFill>
                <a:latin typeface="Times New Roman"/>
                <a:cs typeface="Times New Roman"/>
              </a:endParaRPr>
            </a:p>
            <a:p>
              <a:pPr algn="ctr"/>
              <a:r>
                <a:rPr lang="en-US" altLang="zh-CN" sz="1100" dirty="0" smtClean="0">
                  <a:solidFill>
                    <a:schemeClr val="tx1"/>
                  </a:solidFill>
                  <a:latin typeface="Times New Roman"/>
                  <a:cs typeface="Times New Roman"/>
                </a:rPr>
                <a:t>(1986)</a:t>
              </a:r>
              <a:endParaRPr lang="zh-CN" altLang="en-US" sz="1100" dirty="0">
                <a:solidFill>
                  <a:schemeClr val="tx1"/>
                </a:solidFill>
                <a:latin typeface="Times New Roman"/>
                <a:cs typeface="Times New Roman"/>
              </a:endParaRPr>
            </a:p>
          </p:txBody>
        </p:sp>
        <p:sp>
          <p:nvSpPr>
            <p:cNvPr id="14" name="圆角矩形 12"/>
            <p:cNvSpPr/>
            <p:nvPr/>
          </p:nvSpPr>
          <p:spPr>
            <a:xfrm>
              <a:off x="3203848" y="1628800"/>
              <a:ext cx="1296144" cy="720080"/>
            </a:xfrm>
            <a:prstGeom prst="round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dirty="0" smtClean="0">
                  <a:solidFill>
                    <a:schemeClr val="tx1"/>
                  </a:solidFill>
                  <a:latin typeface="Times New Roman"/>
                  <a:cs typeface="Times New Roman"/>
                </a:rPr>
                <a:t>荧光</a:t>
              </a:r>
              <a:r>
                <a:rPr lang="en-US" altLang="zh-CN" sz="1100" dirty="0" err="1" smtClean="0">
                  <a:solidFill>
                    <a:schemeClr val="tx1"/>
                  </a:solidFill>
                  <a:latin typeface="Times New Roman"/>
                  <a:cs typeface="Times New Roman"/>
                </a:rPr>
                <a:t>ddNTP</a:t>
              </a:r>
              <a:endParaRPr lang="en-US" altLang="zh-CN" sz="1100" dirty="0" smtClean="0">
                <a:solidFill>
                  <a:schemeClr val="tx1"/>
                </a:solidFill>
                <a:latin typeface="Times New Roman"/>
                <a:cs typeface="Times New Roman"/>
              </a:endParaRPr>
            </a:p>
            <a:p>
              <a:pPr algn="ctr"/>
              <a:r>
                <a:rPr lang="zh-CN" altLang="en-US" sz="1100" dirty="0" smtClean="0">
                  <a:solidFill>
                    <a:schemeClr val="tx1"/>
                  </a:solidFill>
                  <a:latin typeface="Times New Roman"/>
                  <a:cs typeface="Times New Roman"/>
                </a:rPr>
                <a:t>第一台商用</a:t>
              </a:r>
            </a:p>
            <a:p>
              <a:pPr algn="ctr"/>
              <a:r>
                <a:rPr lang="zh-CN" altLang="en-US" sz="1100" dirty="0" smtClean="0">
                  <a:solidFill>
                    <a:schemeClr val="tx1"/>
                  </a:solidFill>
                  <a:latin typeface="Times New Roman"/>
                  <a:cs typeface="Times New Roman"/>
                </a:rPr>
                <a:t>自动测序仪</a:t>
              </a:r>
            </a:p>
            <a:p>
              <a:pPr algn="ctr"/>
              <a:r>
                <a:rPr lang="en-US" altLang="zh-CN" sz="1100" dirty="0" smtClean="0">
                  <a:solidFill>
                    <a:schemeClr val="tx1"/>
                  </a:solidFill>
                  <a:latin typeface="Times New Roman"/>
                  <a:cs typeface="Times New Roman"/>
                </a:rPr>
                <a:t>(1987) </a:t>
              </a:r>
              <a:endParaRPr lang="zh-CN" altLang="en-US" sz="1100" dirty="0">
                <a:solidFill>
                  <a:schemeClr val="tx1"/>
                </a:solidFill>
                <a:latin typeface="Times New Roman"/>
                <a:cs typeface="Times New Roman"/>
              </a:endParaRPr>
            </a:p>
          </p:txBody>
        </p:sp>
        <p:sp>
          <p:nvSpPr>
            <p:cNvPr id="15" name="圆角矩形 13"/>
            <p:cNvSpPr/>
            <p:nvPr/>
          </p:nvSpPr>
          <p:spPr>
            <a:xfrm>
              <a:off x="3851920" y="3717032"/>
              <a:ext cx="1152128" cy="576064"/>
            </a:xfrm>
            <a:prstGeom prst="round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dirty="0" smtClean="0">
                  <a:solidFill>
                    <a:schemeClr val="tx1"/>
                  </a:solidFill>
                  <a:latin typeface="Times New Roman"/>
                  <a:cs typeface="Times New Roman"/>
                </a:rPr>
                <a:t>毛细管电泳</a:t>
              </a:r>
            </a:p>
            <a:p>
              <a:pPr algn="ctr"/>
              <a:r>
                <a:rPr lang="en-US" altLang="zh-CN" sz="1100" dirty="0" smtClean="0">
                  <a:solidFill>
                    <a:schemeClr val="tx1"/>
                  </a:solidFill>
                  <a:latin typeface="Times New Roman"/>
                  <a:cs typeface="Times New Roman"/>
                </a:rPr>
                <a:t>Sequencer</a:t>
              </a:r>
            </a:p>
            <a:p>
              <a:pPr algn="ctr"/>
              <a:r>
                <a:rPr lang="en-US" altLang="zh-CN" sz="1100" dirty="0" smtClean="0">
                  <a:solidFill>
                    <a:schemeClr val="tx1"/>
                  </a:solidFill>
                  <a:latin typeface="Times New Roman"/>
                  <a:cs typeface="Times New Roman"/>
                </a:rPr>
                <a:t>(1996)</a:t>
              </a:r>
              <a:endParaRPr lang="zh-CN" altLang="en-US" sz="1100" dirty="0">
                <a:solidFill>
                  <a:schemeClr val="tx1"/>
                </a:solidFill>
                <a:latin typeface="Times New Roman"/>
                <a:cs typeface="Times New Roman"/>
              </a:endParaRPr>
            </a:p>
          </p:txBody>
        </p:sp>
        <p:sp>
          <p:nvSpPr>
            <p:cNvPr id="16" name="圆角矩形 14"/>
            <p:cNvSpPr/>
            <p:nvPr/>
          </p:nvSpPr>
          <p:spPr>
            <a:xfrm>
              <a:off x="4211960" y="1052736"/>
              <a:ext cx="864096" cy="432048"/>
            </a:xfrm>
            <a:prstGeom prst="round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dirty="0" smtClean="0">
                  <a:solidFill>
                    <a:schemeClr val="tx1"/>
                  </a:solidFill>
                  <a:latin typeface="Times New Roman"/>
                  <a:cs typeface="Times New Roman"/>
                </a:rPr>
                <a:t>3700</a:t>
              </a:r>
            </a:p>
            <a:p>
              <a:pPr algn="ctr"/>
              <a:r>
                <a:rPr lang="en-US" altLang="zh-CN" sz="1100" dirty="0" smtClean="0">
                  <a:solidFill>
                    <a:schemeClr val="tx1"/>
                  </a:solidFill>
                  <a:latin typeface="Times New Roman"/>
                  <a:cs typeface="Times New Roman"/>
                </a:rPr>
                <a:t>(1998) </a:t>
              </a:r>
              <a:endParaRPr lang="zh-CN" altLang="en-US" sz="1100" dirty="0">
                <a:solidFill>
                  <a:schemeClr val="tx1"/>
                </a:solidFill>
                <a:latin typeface="Times New Roman"/>
                <a:cs typeface="Times New Roman"/>
              </a:endParaRPr>
            </a:p>
          </p:txBody>
        </p:sp>
        <p:sp>
          <p:nvSpPr>
            <p:cNvPr id="17" name="圆角矩形 15"/>
            <p:cNvSpPr/>
            <p:nvPr/>
          </p:nvSpPr>
          <p:spPr>
            <a:xfrm>
              <a:off x="6300192" y="3501008"/>
              <a:ext cx="936104" cy="432048"/>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dirty="0" smtClean="0">
                  <a:solidFill>
                    <a:schemeClr val="tx1"/>
                  </a:solidFill>
                  <a:latin typeface="Times New Roman"/>
                  <a:cs typeface="Times New Roman"/>
                </a:rPr>
                <a:t>454</a:t>
              </a:r>
            </a:p>
            <a:p>
              <a:pPr algn="ctr"/>
              <a:r>
                <a:rPr lang="en-US" altLang="zh-CN" sz="1100" dirty="0" smtClean="0">
                  <a:solidFill>
                    <a:schemeClr val="tx1"/>
                  </a:solidFill>
                  <a:latin typeface="Times New Roman"/>
                  <a:cs typeface="Times New Roman"/>
                </a:rPr>
                <a:t>(2005)</a:t>
              </a:r>
              <a:endParaRPr lang="zh-CN" altLang="en-US" sz="1100" dirty="0">
                <a:solidFill>
                  <a:schemeClr val="tx1"/>
                </a:solidFill>
                <a:latin typeface="Times New Roman"/>
                <a:cs typeface="Times New Roman"/>
              </a:endParaRPr>
            </a:p>
          </p:txBody>
        </p:sp>
        <p:sp>
          <p:nvSpPr>
            <p:cNvPr id="18" name="圆角矩形 16"/>
            <p:cNvSpPr/>
            <p:nvPr/>
          </p:nvSpPr>
          <p:spPr>
            <a:xfrm>
              <a:off x="6300192" y="5013176"/>
              <a:ext cx="936104" cy="432048"/>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dirty="0" err="1" smtClean="0">
                  <a:solidFill>
                    <a:schemeClr val="tx1"/>
                  </a:solidFill>
                  <a:latin typeface="Times New Roman"/>
                  <a:cs typeface="Times New Roman"/>
                </a:rPr>
                <a:t>Illumina</a:t>
              </a:r>
              <a:endParaRPr lang="en-US" altLang="zh-CN" sz="1100" dirty="0" smtClean="0">
                <a:solidFill>
                  <a:schemeClr val="tx1"/>
                </a:solidFill>
                <a:latin typeface="Times New Roman"/>
                <a:cs typeface="Times New Roman"/>
              </a:endParaRPr>
            </a:p>
            <a:p>
              <a:pPr algn="ctr"/>
              <a:r>
                <a:rPr lang="en-US" altLang="zh-CN" sz="1100" dirty="0" smtClean="0">
                  <a:solidFill>
                    <a:schemeClr val="tx1"/>
                  </a:solidFill>
                  <a:latin typeface="Times New Roman"/>
                  <a:cs typeface="Times New Roman"/>
                </a:rPr>
                <a:t>(2006)</a:t>
              </a:r>
              <a:endParaRPr lang="zh-CN" altLang="en-US" sz="1100" dirty="0">
                <a:solidFill>
                  <a:schemeClr val="tx1"/>
                </a:solidFill>
                <a:latin typeface="Times New Roman"/>
                <a:cs typeface="Times New Roman"/>
              </a:endParaRPr>
            </a:p>
          </p:txBody>
        </p:sp>
        <p:sp>
          <p:nvSpPr>
            <p:cNvPr id="19" name="圆角矩形 17"/>
            <p:cNvSpPr/>
            <p:nvPr/>
          </p:nvSpPr>
          <p:spPr>
            <a:xfrm>
              <a:off x="6948264" y="4149080"/>
              <a:ext cx="1008112" cy="504056"/>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dirty="0" smtClean="0">
                  <a:solidFill>
                    <a:schemeClr val="tx1"/>
                  </a:solidFill>
                  <a:latin typeface="Times New Roman"/>
                  <a:cs typeface="Times New Roman"/>
                </a:rPr>
                <a:t>Solid System</a:t>
              </a:r>
            </a:p>
            <a:p>
              <a:pPr algn="ctr"/>
              <a:r>
                <a:rPr lang="en-US" altLang="zh-CN" sz="1100" dirty="0" smtClean="0">
                  <a:solidFill>
                    <a:schemeClr val="tx1"/>
                  </a:solidFill>
                  <a:latin typeface="Times New Roman"/>
                  <a:cs typeface="Times New Roman"/>
                </a:rPr>
                <a:t>(2007)</a:t>
              </a:r>
              <a:endParaRPr lang="zh-CN" altLang="en-US" sz="1100" dirty="0">
                <a:solidFill>
                  <a:schemeClr val="tx1"/>
                </a:solidFill>
                <a:latin typeface="Times New Roman"/>
                <a:cs typeface="Times New Roman"/>
              </a:endParaRPr>
            </a:p>
          </p:txBody>
        </p:sp>
        <p:sp>
          <p:nvSpPr>
            <p:cNvPr id="20" name="圆角矩形 18"/>
            <p:cNvSpPr/>
            <p:nvPr/>
          </p:nvSpPr>
          <p:spPr>
            <a:xfrm>
              <a:off x="5220072" y="548680"/>
              <a:ext cx="1224136" cy="432048"/>
            </a:xfrm>
            <a:prstGeom prst="round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dirty="0" err="1" smtClean="0">
                  <a:solidFill>
                    <a:schemeClr val="tx1"/>
                  </a:solidFill>
                  <a:latin typeface="Times New Roman"/>
                  <a:cs typeface="Times New Roman"/>
                </a:rPr>
                <a:t>Heliscope</a:t>
              </a:r>
              <a:endParaRPr lang="en-US" altLang="zh-CN" sz="1100" dirty="0" smtClean="0">
                <a:solidFill>
                  <a:schemeClr val="tx1"/>
                </a:solidFill>
                <a:latin typeface="Times New Roman"/>
                <a:cs typeface="Times New Roman"/>
              </a:endParaRPr>
            </a:p>
            <a:p>
              <a:pPr algn="ctr"/>
              <a:r>
                <a:rPr lang="en-US" altLang="zh-CN" sz="1100" dirty="0" smtClean="0">
                  <a:solidFill>
                    <a:schemeClr val="tx1"/>
                  </a:solidFill>
                  <a:latin typeface="Times New Roman"/>
                  <a:cs typeface="Times New Roman"/>
                </a:rPr>
                <a:t>(2008)</a:t>
              </a:r>
              <a:endParaRPr lang="zh-CN" altLang="en-US" sz="1100" dirty="0">
                <a:solidFill>
                  <a:schemeClr val="tx1"/>
                </a:solidFill>
                <a:latin typeface="Times New Roman"/>
                <a:cs typeface="Times New Roman"/>
              </a:endParaRPr>
            </a:p>
          </p:txBody>
        </p:sp>
        <p:sp>
          <p:nvSpPr>
            <p:cNvPr id="21" name="圆角矩形 19"/>
            <p:cNvSpPr/>
            <p:nvPr/>
          </p:nvSpPr>
          <p:spPr>
            <a:xfrm>
              <a:off x="7164288" y="116632"/>
              <a:ext cx="1440160" cy="648072"/>
            </a:xfrm>
            <a:prstGeom prst="round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dirty="0" smtClean="0">
                  <a:solidFill>
                    <a:schemeClr val="tx1"/>
                  </a:solidFill>
                  <a:latin typeface="Times New Roman"/>
                  <a:cs typeface="Times New Roman"/>
                </a:rPr>
                <a:t>Single molecule </a:t>
              </a:r>
            </a:p>
            <a:p>
              <a:pPr algn="ctr"/>
              <a:r>
                <a:rPr lang="en-US" altLang="zh-CN" sz="1100" dirty="0" smtClean="0">
                  <a:solidFill>
                    <a:schemeClr val="tx1"/>
                  </a:solidFill>
                  <a:latin typeface="Times New Roman"/>
                  <a:cs typeface="Times New Roman"/>
                </a:rPr>
                <a:t>Real </a:t>
              </a:r>
              <a:r>
                <a:rPr lang="en-US" altLang="zh-CN" sz="1100" dirty="0" err="1" smtClean="0">
                  <a:solidFill>
                    <a:schemeClr val="tx1"/>
                  </a:solidFill>
                  <a:latin typeface="Times New Roman"/>
                  <a:cs typeface="Times New Roman"/>
                </a:rPr>
                <a:t>Dme</a:t>
              </a:r>
              <a:r>
                <a:rPr lang="en-US" altLang="zh-CN" sz="1100" dirty="0" smtClean="0">
                  <a:solidFill>
                    <a:schemeClr val="tx1"/>
                  </a:solidFill>
                  <a:latin typeface="Times New Roman"/>
                  <a:cs typeface="Times New Roman"/>
                </a:rPr>
                <a:t>(SMRT)</a:t>
              </a:r>
            </a:p>
            <a:p>
              <a:pPr algn="ctr"/>
              <a:r>
                <a:rPr lang="en-US" altLang="zh-CN" sz="1100" dirty="0" smtClean="0">
                  <a:solidFill>
                    <a:schemeClr val="tx1"/>
                  </a:solidFill>
                  <a:latin typeface="Times New Roman"/>
                  <a:cs typeface="Times New Roman"/>
                </a:rPr>
                <a:t>(2009)</a:t>
              </a:r>
              <a:endParaRPr lang="zh-CN" altLang="en-US" sz="1100" dirty="0">
                <a:solidFill>
                  <a:schemeClr val="tx1"/>
                </a:solidFill>
                <a:latin typeface="Times New Roman"/>
                <a:cs typeface="Times New Roman"/>
              </a:endParaRPr>
            </a:p>
          </p:txBody>
        </p:sp>
        <p:sp>
          <p:nvSpPr>
            <p:cNvPr id="22" name="圆角矩形 20"/>
            <p:cNvSpPr/>
            <p:nvPr/>
          </p:nvSpPr>
          <p:spPr>
            <a:xfrm>
              <a:off x="5940152" y="1124744"/>
              <a:ext cx="1152128" cy="432048"/>
            </a:xfrm>
            <a:prstGeom prst="round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dirty="0" err="1" smtClean="0">
                  <a:solidFill>
                    <a:schemeClr val="tx1"/>
                  </a:solidFill>
                  <a:latin typeface="Times New Roman"/>
                  <a:cs typeface="Times New Roman"/>
                </a:rPr>
                <a:t>Nanopore</a:t>
              </a:r>
              <a:endParaRPr lang="en-US" altLang="zh-CN" sz="1100" dirty="0" smtClean="0">
                <a:solidFill>
                  <a:schemeClr val="tx1"/>
                </a:solidFill>
                <a:latin typeface="Times New Roman"/>
                <a:cs typeface="Times New Roman"/>
              </a:endParaRPr>
            </a:p>
            <a:p>
              <a:pPr algn="ctr"/>
              <a:r>
                <a:rPr lang="en-US" altLang="zh-CN" sz="1100" dirty="0" smtClean="0">
                  <a:solidFill>
                    <a:schemeClr val="tx1"/>
                  </a:solidFill>
                  <a:latin typeface="Times New Roman"/>
                  <a:cs typeface="Times New Roman"/>
                </a:rPr>
                <a:t>(2008)</a:t>
              </a:r>
              <a:endParaRPr lang="zh-CN" altLang="en-US" sz="1100" dirty="0">
                <a:solidFill>
                  <a:schemeClr val="tx1"/>
                </a:solidFill>
                <a:latin typeface="Times New Roman"/>
                <a:cs typeface="Times New Roman"/>
              </a:endParaRPr>
            </a:p>
          </p:txBody>
        </p:sp>
        <p:sp>
          <p:nvSpPr>
            <p:cNvPr id="23" name="圆角矩形 21"/>
            <p:cNvSpPr/>
            <p:nvPr/>
          </p:nvSpPr>
          <p:spPr>
            <a:xfrm>
              <a:off x="8136904" y="1484784"/>
              <a:ext cx="1043608" cy="432048"/>
            </a:xfrm>
            <a:prstGeom prst="round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dirty="0" smtClean="0">
                  <a:solidFill>
                    <a:schemeClr val="tx1"/>
                  </a:solidFill>
                  <a:latin typeface="Times New Roman"/>
                  <a:cs typeface="Times New Roman"/>
                </a:rPr>
                <a:t>Ion PGM</a:t>
              </a:r>
            </a:p>
            <a:p>
              <a:pPr algn="ctr"/>
              <a:r>
                <a:rPr lang="en-US" altLang="zh-CN" sz="1100" dirty="0" smtClean="0">
                  <a:solidFill>
                    <a:schemeClr val="tx1"/>
                  </a:solidFill>
                  <a:latin typeface="Times New Roman"/>
                  <a:cs typeface="Times New Roman"/>
                </a:rPr>
                <a:t>(2010)</a:t>
              </a:r>
              <a:endParaRPr lang="zh-CN" altLang="en-US" sz="1100" dirty="0">
                <a:solidFill>
                  <a:schemeClr val="tx1"/>
                </a:solidFill>
                <a:latin typeface="Times New Roman"/>
                <a:cs typeface="Times New Roman"/>
              </a:endParaRPr>
            </a:p>
          </p:txBody>
        </p:sp>
        <p:grpSp>
          <p:nvGrpSpPr>
            <p:cNvPr id="24" name="组合 27"/>
            <p:cNvGrpSpPr/>
            <p:nvPr/>
          </p:nvGrpSpPr>
          <p:grpSpPr>
            <a:xfrm>
              <a:off x="35496" y="3140968"/>
              <a:ext cx="504056" cy="551322"/>
              <a:chOff x="35496" y="3140968"/>
              <a:chExt cx="504056" cy="551322"/>
            </a:xfrm>
          </p:grpSpPr>
          <p:sp>
            <p:nvSpPr>
              <p:cNvPr id="62" name="下箭头 25"/>
              <p:cNvSpPr/>
              <p:nvPr/>
            </p:nvSpPr>
            <p:spPr>
              <a:xfrm>
                <a:off x="251520" y="3140968"/>
                <a:ext cx="45719" cy="14401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latin typeface="Times New Roman"/>
                  <a:cs typeface="Times New Roman"/>
                </a:endParaRPr>
              </a:p>
            </p:txBody>
          </p:sp>
          <p:sp>
            <p:nvSpPr>
              <p:cNvPr id="63" name="TextBox 26"/>
              <p:cNvSpPr txBox="1"/>
              <p:nvPr/>
            </p:nvSpPr>
            <p:spPr>
              <a:xfrm>
                <a:off x="35496" y="3296016"/>
                <a:ext cx="504056" cy="396274"/>
              </a:xfrm>
              <a:prstGeom prst="rect">
                <a:avLst/>
              </a:prstGeom>
              <a:noFill/>
            </p:spPr>
            <p:txBody>
              <a:bodyPr wrap="square" rtlCol="0">
                <a:spAutoFit/>
              </a:bodyPr>
              <a:lstStyle/>
              <a:p>
                <a:pPr algn="ctr"/>
                <a:r>
                  <a:rPr lang="en-US" altLang="zh-CN" sz="1100" dirty="0" smtClean="0">
                    <a:latin typeface="Times New Roman"/>
                    <a:cs typeface="Times New Roman"/>
                  </a:rPr>
                  <a:t>1950</a:t>
                </a:r>
                <a:endParaRPr lang="zh-CN" altLang="en-US" sz="1100" dirty="0">
                  <a:latin typeface="Times New Roman"/>
                  <a:cs typeface="Times New Roman"/>
                </a:endParaRPr>
              </a:p>
            </p:txBody>
          </p:sp>
        </p:grpSp>
        <p:grpSp>
          <p:nvGrpSpPr>
            <p:cNvPr id="25" name="组合 28"/>
            <p:cNvGrpSpPr/>
            <p:nvPr/>
          </p:nvGrpSpPr>
          <p:grpSpPr>
            <a:xfrm>
              <a:off x="899592" y="3140968"/>
              <a:ext cx="504056" cy="551322"/>
              <a:chOff x="35496" y="3140968"/>
              <a:chExt cx="504056" cy="551322"/>
            </a:xfrm>
          </p:grpSpPr>
          <p:sp>
            <p:nvSpPr>
              <p:cNvPr id="60" name="下箭头 29"/>
              <p:cNvSpPr/>
              <p:nvPr/>
            </p:nvSpPr>
            <p:spPr>
              <a:xfrm>
                <a:off x="251520" y="3140968"/>
                <a:ext cx="45719" cy="14401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latin typeface="Times New Roman"/>
                  <a:cs typeface="Times New Roman"/>
                </a:endParaRPr>
              </a:p>
            </p:txBody>
          </p:sp>
          <p:sp>
            <p:nvSpPr>
              <p:cNvPr id="61" name="TextBox 60"/>
              <p:cNvSpPr txBox="1"/>
              <p:nvPr/>
            </p:nvSpPr>
            <p:spPr>
              <a:xfrm>
                <a:off x="35496" y="3296016"/>
                <a:ext cx="504056" cy="396274"/>
              </a:xfrm>
              <a:prstGeom prst="rect">
                <a:avLst/>
              </a:prstGeom>
              <a:noFill/>
            </p:spPr>
            <p:txBody>
              <a:bodyPr wrap="square" rtlCol="0">
                <a:spAutoFit/>
              </a:bodyPr>
              <a:lstStyle/>
              <a:p>
                <a:pPr algn="ctr"/>
                <a:r>
                  <a:rPr lang="en-US" altLang="zh-CN" sz="1100" dirty="0" smtClean="0">
                    <a:latin typeface="Times New Roman"/>
                    <a:cs typeface="Times New Roman"/>
                  </a:rPr>
                  <a:t>1960</a:t>
                </a:r>
                <a:endParaRPr lang="zh-CN" altLang="en-US" sz="1100" dirty="0">
                  <a:latin typeface="Times New Roman"/>
                  <a:cs typeface="Times New Roman"/>
                </a:endParaRPr>
              </a:p>
            </p:txBody>
          </p:sp>
        </p:grpSp>
        <p:grpSp>
          <p:nvGrpSpPr>
            <p:cNvPr id="26" name="组合 31"/>
            <p:cNvGrpSpPr/>
            <p:nvPr/>
          </p:nvGrpSpPr>
          <p:grpSpPr>
            <a:xfrm>
              <a:off x="1691680" y="3140968"/>
              <a:ext cx="504056" cy="551322"/>
              <a:chOff x="35496" y="3140968"/>
              <a:chExt cx="504056" cy="551322"/>
            </a:xfrm>
          </p:grpSpPr>
          <p:sp>
            <p:nvSpPr>
              <p:cNvPr id="58" name="下箭头 56"/>
              <p:cNvSpPr/>
              <p:nvPr/>
            </p:nvSpPr>
            <p:spPr>
              <a:xfrm>
                <a:off x="251520" y="3140968"/>
                <a:ext cx="45719" cy="14401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latin typeface="Times New Roman"/>
                  <a:cs typeface="Times New Roman"/>
                </a:endParaRPr>
              </a:p>
            </p:txBody>
          </p:sp>
          <p:sp>
            <p:nvSpPr>
              <p:cNvPr id="59" name="TextBox 58"/>
              <p:cNvSpPr txBox="1"/>
              <p:nvPr/>
            </p:nvSpPr>
            <p:spPr>
              <a:xfrm>
                <a:off x="35496" y="3296016"/>
                <a:ext cx="504056" cy="396274"/>
              </a:xfrm>
              <a:prstGeom prst="rect">
                <a:avLst/>
              </a:prstGeom>
              <a:noFill/>
            </p:spPr>
            <p:txBody>
              <a:bodyPr wrap="square" rtlCol="0">
                <a:spAutoFit/>
              </a:bodyPr>
              <a:lstStyle/>
              <a:p>
                <a:pPr algn="ctr"/>
                <a:r>
                  <a:rPr lang="en-US" altLang="zh-CN" sz="1100" dirty="0" smtClean="0">
                    <a:latin typeface="Times New Roman"/>
                    <a:cs typeface="Times New Roman"/>
                  </a:rPr>
                  <a:t>1970</a:t>
                </a:r>
                <a:endParaRPr lang="zh-CN" altLang="en-US" sz="1100" dirty="0">
                  <a:latin typeface="Times New Roman"/>
                  <a:cs typeface="Times New Roman"/>
                </a:endParaRPr>
              </a:p>
            </p:txBody>
          </p:sp>
        </p:grpSp>
        <p:grpSp>
          <p:nvGrpSpPr>
            <p:cNvPr id="27" name="组合 34"/>
            <p:cNvGrpSpPr/>
            <p:nvPr/>
          </p:nvGrpSpPr>
          <p:grpSpPr>
            <a:xfrm>
              <a:off x="2411760" y="3140968"/>
              <a:ext cx="504056" cy="551322"/>
              <a:chOff x="35496" y="3140968"/>
              <a:chExt cx="504056" cy="551322"/>
            </a:xfrm>
          </p:grpSpPr>
          <p:sp>
            <p:nvSpPr>
              <p:cNvPr id="56" name="下箭头 54"/>
              <p:cNvSpPr/>
              <p:nvPr/>
            </p:nvSpPr>
            <p:spPr>
              <a:xfrm>
                <a:off x="251520" y="3140968"/>
                <a:ext cx="45719" cy="14401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latin typeface="Times New Roman"/>
                  <a:cs typeface="Times New Roman"/>
                </a:endParaRPr>
              </a:p>
            </p:txBody>
          </p:sp>
          <p:sp>
            <p:nvSpPr>
              <p:cNvPr id="57" name="TextBox 56"/>
              <p:cNvSpPr txBox="1"/>
              <p:nvPr/>
            </p:nvSpPr>
            <p:spPr>
              <a:xfrm>
                <a:off x="35496" y="3296016"/>
                <a:ext cx="504056" cy="396274"/>
              </a:xfrm>
              <a:prstGeom prst="rect">
                <a:avLst/>
              </a:prstGeom>
              <a:noFill/>
            </p:spPr>
            <p:txBody>
              <a:bodyPr wrap="square" rtlCol="0">
                <a:spAutoFit/>
              </a:bodyPr>
              <a:lstStyle/>
              <a:p>
                <a:pPr algn="ctr"/>
                <a:r>
                  <a:rPr lang="en-US" altLang="zh-CN" sz="1100" dirty="0" smtClean="0">
                    <a:latin typeface="Times New Roman"/>
                    <a:cs typeface="Times New Roman"/>
                  </a:rPr>
                  <a:t>1980</a:t>
                </a:r>
                <a:endParaRPr lang="zh-CN" altLang="en-US" sz="1100" dirty="0">
                  <a:latin typeface="Times New Roman"/>
                  <a:cs typeface="Times New Roman"/>
                </a:endParaRPr>
              </a:p>
            </p:txBody>
          </p:sp>
        </p:grpSp>
        <p:grpSp>
          <p:nvGrpSpPr>
            <p:cNvPr id="28" name="组合 37"/>
            <p:cNvGrpSpPr/>
            <p:nvPr/>
          </p:nvGrpSpPr>
          <p:grpSpPr>
            <a:xfrm>
              <a:off x="3275856" y="3140968"/>
              <a:ext cx="504056" cy="551322"/>
              <a:chOff x="35496" y="3140968"/>
              <a:chExt cx="504056" cy="551322"/>
            </a:xfrm>
          </p:grpSpPr>
          <p:sp>
            <p:nvSpPr>
              <p:cNvPr id="54" name="下箭头 52"/>
              <p:cNvSpPr/>
              <p:nvPr/>
            </p:nvSpPr>
            <p:spPr>
              <a:xfrm>
                <a:off x="251520" y="3140968"/>
                <a:ext cx="45719" cy="14401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latin typeface="Times New Roman"/>
                  <a:cs typeface="Times New Roman"/>
                </a:endParaRPr>
              </a:p>
            </p:txBody>
          </p:sp>
          <p:sp>
            <p:nvSpPr>
              <p:cNvPr id="55" name="TextBox 54"/>
              <p:cNvSpPr txBox="1"/>
              <p:nvPr/>
            </p:nvSpPr>
            <p:spPr>
              <a:xfrm>
                <a:off x="35496" y="3296016"/>
                <a:ext cx="504056" cy="396274"/>
              </a:xfrm>
              <a:prstGeom prst="rect">
                <a:avLst/>
              </a:prstGeom>
              <a:noFill/>
            </p:spPr>
            <p:txBody>
              <a:bodyPr wrap="square" rtlCol="0">
                <a:spAutoFit/>
              </a:bodyPr>
              <a:lstStyle/>
              <a:p>
                <a:pPr algn="ctr"/>
                <a:r>
                  <a:rPr lang="en-US" altLang="zh-CN" sz="1100" dirty="0" smtClean="0">
                    <a:latin typeface="Times New Roman"/>
                    <a:cs typeface="Times New Roman"/>
                  </a:rPr>
                  <a:t>1990</a:t>
                </a:r>
                <a:endParaRPr lang="zh-CN" altLang="en-US" sz="1100" dirty="0">
                  <a:latin typeface="Times New Roman"/>
                  <a:cs typeface="Times New Roman"/>
                </a:endParaRPr>
              </a:p>
            </p:txBody>
          </p:sp>
        </p:grpSp>
        <p:grpSp>
          <p:nvGrpSpPr>
            <p:cNvPr id="29" name="组合 40"/>
            <p:cNvGrpSpPr/>
            <p:nvPr/>
          </p:nvGrpSpPr>
          <p:grpSpPr>
            <a:xfrm>
              <a:off x="4067944" y="3140968"/>
              <a:ext cx="504056" cy="551322"/>
              <a:chOff x="35496" y="3140968"/>
              <a:chExt cx="504056" cy="551322"/>
            </a:xfrm>
          </p:grpSpPr>
          <p:sp>
            <p:nvSpPr>
              <p:cNvPr id="52" name="下箭头 50"/>
              <p:cNvSpPr/>
              <p:nvPr/>
            </p:nvSpPr>
            <p:spPr>
              <a:xfrm>
                <a:off x="251520" y="3140968"/>
                <a:ext cx="45719" cy="14401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latin typeface="Times New Roman"/>
                  <a:cs typeface="Times New Roman"/>
                </a:endParaRPr>
              </a:p>
            </p:txBody>
          </p:sp>
          <p:sp>
            <p:nvSpPr>
              <p:cNvPr id="53" name="TextBox 52"/>
              <p:cNvSpPr txBox="1"/>
              <p:nvPr/>
            </p:nvSpPr>
            <p:spPr>
              <a:xfrm>
                <a:off x="35496" y="3296016"/>
                <a:ext cx="504056" cy="396274"/>
              </a:xfrm>
              <a:prstGeom prst="rect">
                <a:avLst/>
              </a:prstGeom>
              <a:noFill/>
            </p:spPr>
            <p:txBody>
              <a:bodyPr wrap="square" rtlCol="0">
                <a:spAutoFit/>
              </a:bodyPr>
              <a:lstStyle/>
              <a:p>
                <a:pPr algn="ctr"/>
                <a:r>
                  <a:rPr lang="en-US" altLang="zh-CN" sz="1100" dirty="0" smtClean="0">
                    <a:latin typeface="Times New Roman"/>
                    <a:cs typeface="Times New Roman"/>
                  </a:rPr>
                  <a:t>2000</a:t>
                </a:r>
                <a:endParaRPr lang="zh-CN" altLang="en-US" sz="1100" dirty="0">
                  <a:latin typeface="Times New Roman"/>
                  <a:cs typeface="Times New Roman"/>
                </a:endParaRPr>
              </a:p>
            </p:txBody>
          </p:sp>
        </p:grpSp>
        <p:grpSp>
          <p:nvGrpSpPr>
            <p:cNvPr id="30" name="组合 43"/>
            <p:cNvGrpSpPr/>
            <p:nvPr/>
          </p:nvGrpSpPr>
          <p:grpSpPr>
            <a:xfrm>
              <a:off x="8388424" y="3140968"/>
              <a:ext cx="504056" cy="551322"/>
              <a:chOff x="35496" y="3140968"/>
              <a:chExt cx="504056" cy="551322"/>
            </a:xfrm>
          </p:grpSpPr>
          <p:sp>
            <p:nvSpPr>
              <p:cNvPr id="50" name="下箭头 48"/>
              <p:cNvSpPr/>
              <p:nvPr/>
            </p:nvSpPr>
            <p:spPr>
              <a:xfrm>
                <a:off x="251520" y="3140968"/>
                <a:ext cx="45719" cy="14401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latin typeface="Times New Roman"/>
                  <a:cs typeface="Times New Roman"/>
                </a:endParaRPr>
              </a:p>
            </p:txBody>
          </p:sp>
          <p:sp>
            <p:nvSpPr>
              <p:cNvPr id="51" name="TextBox 50"/>
              <p:cNvSpPr txBox="1"/>
              <p:nvPr/>
            </p:nvSpPr>
            <p:spPr>
              <a:xfrm>
                <a:off x="35496" y="3296016"/>
                <a:ext cx="504056" cy="396274"/>
              </a:xfrm>
              <a:prstGeom prst="rect">
                <a:avLst/>
              </a:prstGeom>
              <a:noFill/>
            </p:spPr>
            <p:txBody>
              <a:bodyPr wrap="square" rtlCol="0">
                <a:spAutoFit/>
              </a:bodyPr>
              <a:lstStyle/>
              <a:p>
                <a:pPr algn="ctr"/>
                <a:r>
                  <a:rPr lang="en-US" altLang="zh-CN" sz="1100" dirty="0" smtClean="0">
                    <a:latin typeface="Times New Roman"/>
                    <a:cs typeface="Times New Roman"/>
                  </a:rPr>
                  <a:t>2010</a:t>
                </a:r>
                <a:endParaRPr lang="zh-CN" altLang="en-US" sz="1100" dirty="0">
                  <a:latin typeface="Times New Roman"/>
                  <a:cs typeface="Times New Roman"/>
                </a:endParaRPr>
              </a:p>
            </p:txBody>
          </p:sp>
        </p:grpSp>
        <p:cxnSp>
          <p:nvCxnSpPr>
            <p:cNvPr id="31" name="直接箭头连接符 29"/>
            <p:cNvCxnSpPr>
              <a:stCxn id="7" idx="2"/>
            </p:cNvCxnSpPr>
            <p:nvPr/>
          </p:nvCxnSpPr>
          <p:spPr>
            <a:xfrm>
              <a:off x="899592" y="1772816"/>
              <a:ext cx="0" cy="129614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2" name="直接箭头连接符 30"/>
            <p:cNvCxnSpPr>
              <a:stCxn id="8" idx="0"/>
            </p:cNvCxnSpPr>
            <p:nvPr/>
          </p:nvCxnSpPr>
          <p:spPr>
            <a:xfrm flipV="1">
              <a:off x="449796" y="3068960"/>
              <a:ext cx="17748" cy="7920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3" name="直接箭头连接符 31"/>
            <p:cNvCxnSpPr>
              <a:stCxn id="9" idx="2"/>
            </p:cNvCxnSpPr>
            <p:nvPr/>
          </p:nvCxnSpPr>
          <p:spPr>
            <a:xfrm>
              <a:off x="1547664" y="2420888"/>
              <a:ext cx="0" cy="64807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4" name="肘形连接符 32"/>
            <p:cNvCxnSpPr>
              <a:stCxn id="11" idx="2"/>
            </p:cNvCxnSpPr>
            <p:nvPr/>
          </p:nvCxnSpPr>
          <p:spPr>
            <a:xfrm rot="16200000" flipH="1">
              <a:off x="1817694" y="2114854"/>
              <a:ext cx="2016224" cy="36004"/>
            </a:xfrm>
            <a:prstGeom prst="bentConnector3">
              <a:avLst>
                <a:gd name="adj1" fmla="val -1436"/>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5" name="肘形连接符 33"/>
            <p:cNvCxnSpPr>
              <a:stCxn id="12" idx="0"/>
            </p:cNvCxnSpPr>
            <p:nvPr/>
          </p:nvCxnSpPr>
          <p:spPr>
            <a:xfrm rot="16200000" flipV="1">
              <a:off x="2105726" y="3374994"/>
              <a:ext cx="648072" cy="36004"/>
            </a:xfrm>
            <a:prstGeom prst="bentConnector3">
              <a:avLst>
                <a:gd name="adj1" fmla="val -10224"/>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6" name="肘形连接符 34"/>
            <p:cNvCxnSpPr>
              <a:stCxn id="13" idx="0"/>
            </p:cNvCxnSpPr>
            <p:nvPr/>
          </p:nvCxnSpPr>
          <p:spPr>
            <a:xfrm rot="16200000" flipV="1">
              <a:off x="2537774" y="3663026"/>
              <a:ext cx="1368152" cy="180020"/>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7" name="肘形连接符 35"/>
            <p:cNvCxnSpPr>
              <a:stCxn id="14" idx="2"/>
            </p:cNvCxnSpPr>
            <p:nvPr/>
          </p:nvCxnSpPr>
          <p:spPr>
            <a:xfrm rot="5400000">
              <a:off x="3167844" y="2384884"/>
              <a:ext cx="720080" cy="648072"/>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8" name="肘形连接符 36"/>
            <p:cNvCxnSpPr>
              <a:stCxn id="16" idx="2"/>
            </p:cNvCxnSpPr>
            <p:nvPr/>
          </p:nvCxnSpPr>
          <p:spPr>
            <a:xfrm rot="5400000">
              <a:off x="3527884" y="2024844"/>
              <a:ext cx="1656184" cy="576064"/>
            </a:xfrm>
            <a:prstGeom prst="bentConnector3">
              <a:avLst>
                <a:gd name="adj1" fmla="val 601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9" name="肘形连接符 37"/>
            <p:cNvCxnSpPr>
              <a:stCxn id="15" idx="0"/>
            </p:cNvCxnSpPr>
            <p:nvPr/>
          </p:nvCxnSpPr>
          <p:spPr>
            <a:xfrm rot="16200000" flipV="1">
              <a:off x="3815916" y="3104964"/>
              <a:ext cx="648072" cy="576064"/>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0" name="肘形连接符 38"/>
            <p:cNvCxnSpPr>
              <a:stCxn id="10" idx="0"/>
            </p:cNvCxnSpPr>
            <p:nvPr/>
          </p:nvCxnSpPr>
          <p:spPr>
            <a:xfrm rot="16200000" flipV="1">
              <a:off x="1205626" y="4059070"/>
              <a:ext cx="2016224" cy="36004"/>
            </a:xfrm>
            <a:prstGeom prst="bentConnector3">
              <a:avLst>
                <a:gd name="adj1" fmla="val -329"/>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1" name="肘形连接符 39"/>
            <p:cNvCxnSpPr>
              <a:stCxn id="20" idx="2"/>
            </p:cNvCxnSpPr>
            <p:nvPr/>
          </p:nvCxnSpPr>
          <p:spPr>
            <a:xfrm rot="16200000" flipH="1">
              <a:off x="5706126" y="1106742"/>
              <a:ext cx="2088232" cy="1836204"/>
            </a:xfrm>
            <a:prstGeom prst="bentConnector3">
              <a:avLst>
                <a:gd name="adj1" fmla="val 85778"/>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2" name="形状 136"/>
            <p:cNvCxnSpPr>
              <a:stCxn id="22" idx="2"/>
            </p:cNvCxnSpPr>
            <p:nvPr/>
          </p:nvCxnSpPr>
          <p:spPr>
            <a:xfrm rot="16200000" flipH="1">
              <a:off x="6372200" y="1700808"/>
              <a:ext cx="1512168" cy="1224136"/>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3" name="肘形连接符 41"/>
            <p:cNvCxnSpPr>
              <a:stCxn id="21" idx="2"/>
            </p:cNvCxnSpPr>
            <p:nvPr/>
          </p:nvCxnSpPr>
          <p:spPr>
            <a:xfrm rot="16200000" flipH="1">
              <a:off x="6768244" y="1880828"/>
              <a:ext cx="2304256" cy="72008"/>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sp>
          <p:nvSpPr>
            <p:cNvPr id="44" name="圆角矩形 42"/>
            <p:cNvSpPr/>
            <p:nvPr/>
          </p:nvSpPr>
          <p:spPr>
            <a:xfrm>
              <a:off x="8100392" y="3861048"/>
              <a:ext cx="899592" cy="432048"/>
            </a:xfrm>
            <a:prstGeom prst="round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dirty="0" err="1" smtClean="0">
                  <a:solidFill>
                    <a:schemeClr val="tx1"/>
                  </a:solidFill>
                  <a:latin typeface="Times New Roman"/>
                  <a:cs typeface="Times New Roman"/>
                </a:rPr>
                <a:t>GeXP</a:t>
              </a:r>
              <a:endParaRPr lang="en-US" altLang="zh-CN" sz="1100" dirty="0" smtClean="0">
                <a:solidFill>
                  <a:schemeClr val="tx1"/>
                </a:solidFill>
                <a:latin typeface="Times New Roman"/>
                <a:cs typeface="Times New Roman"/>
              </a:endParaRPr>
            </a:p>
            <a:p>
              <a:pPr algn="ctr"/>
              <a:r>
                <a:rPr lang="en-US" altLang="zh-CN" sz="1100" dirty="0" smtClean="0">
                  <a:solidFill>
                    <a:schemeClr val="tx1"/>
                  </a:solidFill>
                  <a:latin typeface="Times New Roman"/>
                  <a:cs typeface="Times New Roman"/>
                </a:rPr>
                <a:t>(2010)</a:t>
              </a:r>
              <a:endParaRPr lang="zh-CN" altLang="en-US" sz="1100" dirty="0">
                <a:solidFill>
                  <a:schemeClr val="tx1"/>
                </a:solidFill>
                <a:latin typeface="Times New Roman"/>
                <a:cs typeface="Times New Roman"/>
              </a:endParaRPr>
            </a:p>
          </p:txBody>
        </p:sp>
        <p:cxnSp>
          <p:nvCxnSpPr>
            <p:cNvPr id="45" name="肘形连接符 43"/>
            <p:cNvCxnSpPr>
              <a:stCxn id="23" idx="2"/>
            </p:cNvCxnSpPr>
            <p:nvPr/>
          </p:nvCxnSpPr>
          <p:spPr>
            <a:xfrm rot="16200000" flipH="1">
              <a:off x="8091518" y="2484022"/>
              <a:ext cx="1152128" cy="17748"/>
            </a:xfrm>
            <a:prstGeom prst="bentConnector3">
              <a:avLst>
                <a:gd name="adj1" fmla="val -3233"/>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6" name="肘形连接符 44"/>
            <p:cNvCxnSpPr>
              <a:stCxn id="44" idx="0"/>
            </p:cNvCxnSpPr>
            <p:nvPr/>
          </p:nvCxnSpPr>
          <p:spPr>
            <a:xfrm rot="16200000" flipV="1">
              <a:off x="8109266" y="3420126"/>
              <a:ext cx="792088" cy="89756"/>
            </a:xfrm>
            <a:prstGeom prst="bentConnector3">
              <a:avLst>
                <a:gd name="adj1" fmla="val 93643"/>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7" name="肘形连接符 45"/>
            <p:cNvCxnSpPr>
              <a:stCxn id="19" idx="0"/>
            </p:cNvCxnSpPr>
            <p:nvPr/>
          </p:nvCxnSpPr>
          <p:spPr>
            <a:xfrm rot="5400000" flipH="1" flipV="1">
              <a:off x="6912260" y="3609020"/>
              <a:ext cx="1080120" cy="12700"/>
            </a:xfrm>
            <a:prstGeom prst="bentConnector3">
              <a:avLst>
                <a:gd name="adj1" fmla="val -162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8" name="肘形连接符 46"/>
            <p:cNvCxnSpPr>
              <a:stCxn id="18" idx="0"/>
            </p:cNvCxnSpPr>
            <p:nvPr/>
          </p:nvCxnSpPr>
          <p:spPr>
            <a:xfrm rot="5400000" flipH="1" flipV="1">
              <a:off x="6066166" y="3771038"/>
              <a:ext cx="1944216" cy="540060"/>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9" name="肘形连接符 47"/>
            <p:cNvCxnSpPr>
              <a:stCxn id="17" idx="0"/>
            </p:cNvCxnSpPr>
            <p:nvPr/>
          </p:nvCxnSpPr>
          <p:spPr>
            <a:xfrm rot="5400000" flipH="1" flipV="1">
              <a:off x="6750242" y="3086962"/>
              <a:ext cx="432048" cy="396044"/>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grpSp>
      <p:graphicFrame>
        <p:nvGraphicFramePr>
          <p:cNvPr id="3" name="Table 2"/>
          <p:cNvGraphicFramePr>
            <a:graphicFrameLocks noGrp="1"/>
          </p:cNvGraphicFramePr>
          <p:nvPr>
            <p:extLst>
              <p:ext uri="{D42A27DB-BD31-4B8C-83A1-F6EECF244321}">
                <p14:modId xmlns:p14="http://schemas.microsoft.com/office/powerpoint/2010/main" val="782350905"/>
              </p:ext>
            </p:extLst>
          </p:nvPr>
        </p:nvGraphicFramePr>
        <p:xfrm>
          <a:off x="457200" y="4813593"/>
          <a:ext cx="8229600" cy="819101"/>
        </p:xfrm>
        <a:graphic>
          <a:graphicData uri="http://schemas.openxmlformats.org/drawingml/2006/table">
            <a:tbl>
              <a:tblPr/>
              <a:tblGrid>
                <a:gridCol w="943078"/>
                <a:gridCol w="1260747"/>
                <a:gridCol w="1558561"/>
                <a:gridCol w="1796813"/>
                <a:gridCol w="1856375"/>
                <a:gridCol w="814026"/>
              </a:tblGrid>
              <a:tr h="127398">
                <a:tc>
                  <a:txBody>
                    <a:bodyPr/>
                    <a:lstStyle/>
                    <a:p>
                      <a:pPr algn="l" fontAlgn="b"/>
                      <a:r>
                        <a:rPr lang="en-US" sz="800" b="0" i="0" u="none" strike="noStrike">
                          <a:solidFill>
                            <a:srgbClr val="000000"/>
                          </a:solidFill>
                          <a:effectLst/>
                          <a:latin typeface="Calibri"/>
                        </a:rPr>
                        <a:t> </a:t>
                      </a:r>
                    </a:p>
                  </a:txBody>
                  <a:tcPr marL="9927" marR="9927" marT="827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1" i="0" u="none" strike="noStrike">
                          <a:solidFill>
                            <a:srgbClr val="000000"/>
                          </a:solidFill>
                          <a:effectLst/>
                          <a:latin typeface="Arial"/>
                        </a:rPr>
                        <a:t>First Generation</a:t>
                      </a:r>
                    </a:p>
                  </a:txBody>
                  <a:tcPr marL="9927" marR="9927" marT="827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1" i="0" u="none" strike="noStrike">
                          <a:solidFill>
                            <a:srgbClr val="000000"/>
                          </a:solidFill>
                          <a:effectLst/>
                          <a:latin typeface="Arial"/>
                        </a:rPr>
                        <a:t>Second Generation</a:t>
                      </a:r>
                    </a:p>
                  </a:txBody>
                  <a:tcPr marL="9927" marR="9927" marT="827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1" i="0" u="none" strike="noStrike">
                          <a:solidFill>
                            <a:srgbClr val="000000"/>
                          </a:solidFill>
                          <a:effectLst/>
                          <a:latin typeface="Arial"/>
                        </a:rPr>
                        <a:t>2.5 Generation</a:t>
                      </a:r>
                    </a:p>
                  </a:txBody>
                  <a:tcPr marL="9927" marR="9927" marT="827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1" i="0" u="none" strike="noStrike">
                          <a:solidFill>
                            <a:srgbClr val="000000"/>
                          </a:solidFill>
                          <a:effectLst/>
                          <a:latin typeface="Arial"/>
                        </a:rPr>
                        <a:t>Third Generation</a:t>
                      </a:r>
                    </a:p>
                  </a:txBody>
                  <a:tcPr marL="9927" marR="9927" marT="827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1" i="0" u="none" strike="noStrike">
                          <a:solidFill>
                            <a:srgbClr val="000000"/>
                          </a:solidFill>
                          <a:effectLst/>
                          <a:latin typeface="Calibri"/>
                        </a:rPr>
                        <a:t>Optical</a:t>
                      </a:r>
                    </a:p>
                  </a:txBody>
                  <a:tcPr marL="9927" marR="9927" marT="827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27398">
                <a:tc>
                  <a:txBody>
                    <a:bodyPr/>
                    <a:lstStyle/>
                    <a:p>
                      <a:pPr algn="ctr" fontAlgn="b"/>
                      <a:r>
                        <a:rPr lang="de-DE" sz="800" b="1" i="0" u="none" strike="noStrike">
                          <a:solidFill>
                            <a:srgbClr val="000000"/>
                          </a:solidFill>
                          <a:effectLst/>
                          <a:latin typeface="Arial"/>
                        </a:rPr>
                        <a:t>Machine</a:t>
                      </a:r>
                    </a:p>
                  </a:txBody>
                  <a:tcPr marL="9927" marR="9927" marT="827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de-DE" sz="800" b="0" i="0" u="none" strike="noStrike">
                          <a:solidFill>
                            <a:srgbClr val="000000"/>
                          </a:solidFill>
                          <a:effectLst/>
                          <a:latin typeface="Arial"/>
                        </a:rPr>
                        <a:t>3730,377,Megabase</a:t>
                      </a:r>
                    </a:p>
                  </a:txBody>
                  <a:tcPr marL="9927" marR="9927" marT="827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Arial"/>
                        </a:rPr>
                        <a:t>Solexa,454,Solid</a:t>
                      </a:r>
                    </a:p>
                  </a:txBody>
                  <a:tcPr marL="9927" marR="9927" marT="827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ro-RO" sz="800" b="0" i="0" u="none" strike="noStrike">
                          <a:solidFill>
                            <a:srgbClr val="000000"/>
                          </a:solidFill>
                          <a:effectLst/>
                          <a:latin typeface="Arial"/>
                        </a:rPr>
                        <a:t>Heliscope, Ion Torrent,CG</a:t>
                      </a:r>
                    </a:p>
                  </a:txBody>
                  <a:tcPr marL="9927" marR="9927" marT="827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Arial"/>
                        </a:rPr>
                        <a:t>Nanopore, PacBio,</a:t>
                      </a:r>
                    </a:p>
                  </a:txBody>
                  <a:tcPr marL="9927" marR="9927" marT="827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a:rPr>
                        <a:t>OpGen,Bionano</a:t>
                      </a:r>
                    </a:p>
                  </a:txBody>
                  <a:tcPr marL="9927" marR="9927" marT="827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27398">
                <a:tc>
                  <a:txBody>
                    <a:bodyPr/>
                    <a:lstStyle/>
                    <a:p>
                      <a:pPr algn="ctr" fontAlgn="b"/>
                      <a:r>
                        <a:rPr lang="en-US" sz="800" b="1" i="0" u="none" strike="noStrike">
                          <a:solidFill>
                            <a:srgbClr val="000000"/>
                          </a:solidFill>
                          <a:effectLst/>
                          <a:latin typeface="Arial"/>
                        </a:rPr>
                        <a:t>Theory</a:t>
                      </a:r>
                    </a:p>
                  </a:txBody>
                  <a:tcPr marL="9927" marR="9927" marT="827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Arial"/>
                        </a:rPr>
                        <a:t>Sanger</a:t>
                      </a:r>
                    </a:p>
                  </a:txBody>
                  <a:tcPr marL="9927" marR="9927" marT="827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Arial"/>
                        </a:rPr>
                        <a:t>SBS,SBL</a:t>
                      </a:r>
                    </a:p>
                  </a:txBody>
                  <a:tcPr marL="9927" marR="9927" marT="827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Arial"/>
                        </a:rPr>
                        <a:t>SBS,SBL</a:t>
                      </a:r>
                    </a:p>
                  </a:txBody>
                  <a:tcPr marL="9927" marR="9927" marT="827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Arial"/>
                        </a:rPr>
                        <a:t>SBS,</a:t>
                      </a:r>
                    </a:p>
                  </a:txBody>
                  <a:tcPr marL="9927" marR="9927" marT="827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Calibri"/>
                        </a:rPr>
                        <a:t>Labling</a:t>
                      </a:r>
                    </a:p>
                  </a:txBody>
                  <a:tcPr marL="9927" marR="9927" marT="827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81998">
                <a:tc>
                  <a:txBody>
                    <a:bodyPr/>
                    <a:lstStyle/>
                    <a:p>
                      <a:pPr algn="ctr" fontAlgn="b"/>
                      <a:r>
                        <a:rPr lang="da-DK" sz="800" b="1" i="0" u="none" strike="noStrike">
                          <a:solidFill>
                            <a:srgbClr val="000000"/>
                          </a:solidFill>
                          <a:effectLst/>
                          <a:latin typeface="Arial"/>
                        </a:rPr>
                        <a:t>Advantage</a:t>
                      </a:r>
                    </a:p>
                  </a:txBody>
                  <a:tcPr marL="9927" marR="9927" marT="827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Arial"/>
                        </a:rPr>
                        <a:t>LRL, Hight accuracy</a:t>
                      </a:r>
                    </a:p>
                  </a:txBody>
                  <a:tcPr marL="9927" marR="9927" marT="827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Arial"/>
                        </a:rPr>
                        <a:t>Hight througthput, Low C</a:t>
                      </a:r>
                    </a:p>
                  </a:txBody>
                  <a:tcPr marL="9927" marR="9927" marT="827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Arial"/>
                        </a:rPr>
                        <a:t>Hight throughtput, Low Cost</a:t>
                      </a:r>
                    </a:p>
                  </a:txBody>
                  <a:tcPr marL="9927" marR="9927" marT="827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Arial"/>
                        </a:rPr>
                        <a:t>Hight throughput, Low C,Single m</a:t>
                      </a:r>
                    </a:p>
                  </a:txBody>
                  <a:tcPr marL="9927" marR="9927" marT="827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da-DK" sz="800" b="0" i="0" u="none" strike="noStrike">
                          <a:solidFill>
                            <a:srgbClr val="000000"/>
                          </a:solidFill>
                          <a:effectLst/>
                          <a:latin typeface="Calibri"/>
                        </a:rPr>
                        <a:t>LongRead</a:t>
                      </a:r>
                    </a:p>
                  </a:txBody>
                  <a:tcPr marL="9927" marR="9927" marT="827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46524">
                <a:tc>
                  <a:txBody>
                    <a:bodyPr/>
                    <a:lstStyle/>
                    <a:p>
                      <a:pPr algn="ctr" fontAlgn="b"/>
                      <a:r>
                        <a:rPr lang="da-DK" sz="800" b="1" i="0" u="none" strike="noStrike">
                          <a:solidFill>
                            <a:srgbClr val="000000"/>
                          </a:solidFill>
                          <a:effectLst/>
                          <a:latin typeface="Arial"/>
                        </a:rPr>
                        <a:t>Disadvantage</a:t>
                      </a:r>
                    </a:p>
                  </a:txBody>
                  <a:tcPr marL="9927" marR="9927" marT="827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dirty="0">
                          <a:solidFill>
                            <a:srgbClr val="000000"/>
                          </a:solidFill>
                          <a:effectLst/>
                          <a:latin typeface="Arial"/>
                        </a:rPr>
                        <a:t>Labor intensive, Low </a:t>
                      </a:r>
                      <a:r>
                        <a:rPr lang="en-US" sz="800" b="0" i="0" u="none" strike="noStrike" dirty="0" err="1">
                          <a:solidFill>
                            <a:srgbClr val="000000"/>
                          </a:solidFill>
                          <a:effectLst/>
                          <a:latin typeface="Arial"/>
                        </a:rPr>
                        <a:t>thr</a:t>
                      </a:r>
                      <a:endParaRPr lang="en-US" sz="800" b="0" i="0" u="none" strike="noStrike" dirty="0">
                        <a:solidFill>
                          <a:srgbClr val="000000"/>
                        </a:solidFill>
                        <a:effectLst/>
                        <a:latin typeface="Arial"/>
                      </a:endParaRPr>
                    </a:p>
                  </a:txBody>
                  <a:tcPr marL="9927" marR="9927" marT="827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Arial"/>
                        </a:rPr>
                        <a:t>Short Read, High error rate</a:t>
                      </a:r>
                    </a:p>
                  </a:txBody>
                  <a:tcPr marL="9927" marR="9927" marT="827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Arial"/>
                        </a:rPr>
                        <a:t>Short Readlength, High error rate</a:t>
                      </a:r>
                    </a:p>
                  </a:txBody>
                  <a:tcPr marL="9927" marR="9927" marT="827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Arial"/>
                        </a:rPr>
                        <a:t>High error rate</a:t>
                      </a:r>
                    </a:p>
                  </a:txBody>
                  <a:tcPr marL="9927" marR="9927" marT="827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_tradnl" sz="800" b="0" i="0" u="none" strike="noStrike" dirty="0">
                          <a:solidFill>
                            <a:srgbClr val="000000"/>
                          </a:solidFill>
                          <a:effectLst/>
                          <a:latin typeface="Calibri"/>
                        </a:rPr>
                        <a:t>Un </a:t>
                      </a:r>
                      <a:r>
                        <a:rPr lang="es-ES_tradnl" sz="800" b="0" i="0" u="none" strike="noStrike" dirty="0" err="1">
                          <a:solidFill>
                            <a:srgbClr val="000000"/>
                          </a:solidFill>
                          <a:effectLst/>
                          <a:latin typeface="Calibri"/>
                        </a:rPr>
                        <a:t>eveness</a:t>
                      </a:r>
                      <a:endParaRPr lang="es-ES_tradnl" sz="800" b="0" i="0" u="none" strike="noStrike" dirty="0">
                        <a:solidFill>
                          <a:srgbClr val="000000"/>
                        </a:solidFill>
                        <a:effectLst/>
                        <a:latin typeface="Calibri"/>
                      </a:endParaRPr>
                    </a:p>
                  </a:txBody>
                  <a:tcPr marL="9927" marR="9927" marT="827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127276087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8051765</TotalTime>
  <Words>1237</Words>
  <Application>Microsoft Macintosh PowerPoint</Application>
  <PresentationFormat>全屏显示(16:10)</PresentationFormat>
  <Paragraphs>326</Paragraphs>
  <Slides>30</Slides>
  <Notes>11</Notes>
  <HiddenSlides>4</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30</vt:i4>
      </vt:variant>
    </vt:vector>
  </HeadingPairs>
  <TitlesOfParts>
    <vt:vector size="37" baseType="lpstr">
      <vt:lpstr>Calibri</vt:lpstr>
      <vt:lpstr>Songti SC Regular</vt:lpstr>
      <vt:lpstr>Times New Roman</vt:lpstr>
      <vt:lpstr>宋体</vt:lpstr>
      <vt:lpstr>新細明體</vt:lpstr>
      <vt:lpstr>Arial</vt:lpstr>
      <vt:lpstr>Office Theme</vt:lpstr>
      <vt:lpstr>全基因组分析</vt:lpstr>
      <vt:lpstr>目录</vt:lpstr>
      <vt:lpstr>高通量测序技术（NGS）简介</vt:lpstr>
      <vt:lpstr>高通量测序技术</vt:lpstr>
      <vt:lpstr>测序专用术语： libraries(文库),Insert size,lanes, and flowcells</vt:lpstr>
      <vt:lpstr>一次测序的数据产出量</vt:lpstr>
      <vt:lpstr>测序之后产出的reads必须与参考基因组 作比对</vt:lpstr>
      <vt:lpstr>PowerPoint 演示文稿</vt:lpstr>
      <vt:lpstr>Overview -History</vt:lpstr>
      <vt:lpstr>PowerPoint 演示文稿</vt:lpstr>
      <vt:lpstr>数据格式</vt:lpstr>
      <vt:lpstr>FASTA 格式</vt:lpstr>
      <vt:lpstr>FASTQ</vt:lpstr>
      <vt:lpstr>Phred scale</vt:lpstr>
      <vt:lpstr>PowerPoint 演示文稿</vt:lpstr>
      <vt:lpstr>SAM/BAM文件</vt:lpstr>
      <vt:lpstr>PowerPoint 演示文稿</vt:lpstr>
      <vt:lpstr>VCF 文件格式</vt:lpstr>
      <vt:lpstr>全基因组分析流程</vt:lpstr>
      <vt:lpstr>PowerPoint 演示文稿</vt:lpstr>
      <vt:lpstr>PowerPoint 演示文稿</vt:lpstr>
      <vt:lpstr>为什么要重比对</vt:lpstr>
      <vt:lpstr>局部重比对的重要性</vt:lpstr>
      <vt:lpstr>PowerPoint 演示文稿</vt:lpstr>
      <vt:lpstr>PowerPoint 演示文稿</vt:lpstr>
      <vt:lpstr>PowerPoint 演示文稿</vt:lpstr>
      <vt:lpstr> 变异检测算法</vt:lpstr>
      <vt:lpstr>PowerPoint 演示文稿</vt:lpstr>
      <vt:lpstr>Thank you</vt:lpstr>
      <vt:lpstr>PowerPoint 演示文稿</vt:lpstr>
    </vt:vector>
  </TitlesOfParts>
  <Company/>
  <LinksUpToDate>false</LinksUpToDate>
  <SharedDoc>false</SharedDoc>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Shujia Huang</dc:creator>
  <cp:lastModifiedBy>黄树嘉(Shujia Huang)</cp:lastModifiedBy>
  <cp:revision>139</cp:revision>
  <dcterms:created xsi:type="dcterms:W3CDTF">2016-04-12T01:45:06Z</dcterms:created>
  <dcterms:modified xsi:type="dcterms:W3CDTF">2017-04-16T05:19:52Z</dcterms:modified>
</cp:coreProperties>
</file>